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59" r:id="rId3"/>
    <p:sldId id="261" r:id="rId4"/>
    <p:sldId id="262" r:id="rId5"/>
    <p:sldId id="256" r:id="rId6"/>
    <p:sldId id="257" r:id="rId7"/>
    <p:sldId id="258" r:id="rId8"/>
    <p:sldId id="263" r:id="rId9"/>
    <p:sldId id="264" r:id="rId10"/>
    <p:sldId id="265" r:id="rId11"/>
    <p:sldId id="266" r:id="rId12"/>
    <p:sldId id="267" r:id="rId13"/>
    <p:sldId id="268" r:id="rId14"/>
    <p:sldId id="269" r:id="rId15"/>
    <p:sldId id="270" r:id="rId16"/>
    <p:sldId id="272" r:id="rId17"/>
    <p:sldId id="273" r:id="rId18"/>
    <p:sldId id="274" r:id="rId19"/>
    <p:sldId id="275" r:id="rId20"/>
    <p:sldId id="276" r:id="rId21"/>
    <p:sldId id="277" r:id="rId22"/>
    <p:sldId id="271" r:id="rId23"/>
    <p:sldId id="283" r:id="rId24"/>
    <p:sldId id="287" r:id="rId25"/>
    <p:sldId id="285" r:id="rId26"/>
    <p:sldId id="286" r:id="rId27"/>
    <p:sldId id="278" r:id="rId28"/>
    <p:sldId id="279" r:id="rId29"/>
    <p:sldId id="280" r:id="rId30"/>
    <p:sldId id="281" r:id="rId31"/>
    <p:sldId id="284" r:id="rId32"/>
    <p:sldId id="282" r:id="rId33"/>
    <p:sldId id="288" r:id="rId34"/>
    <p:sldId id="289" r:id="rId35"/>
    <p:sldId id="290" r:id="rId36"/>
    <p:sldId id="291" r:id="rId37"/>
    <p:sldId id="292" r:id="rId38"/>
    <p:sldId id="293" r:id="rId39"/>
    <p:sldId id="294" r:id="rId40"/>
    <p:sldId id="296" r:id="rId41"/>
    <p:sldId id="295" r:id="rId42"/>
    <p:sldId id="298" r:id="rId43"/>
    <p:sldId id="297" r:id="rId44"/>
    <p:sldId id="299" r:id="rId4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05" autoAdjust="0"/>
    <p:restoredTop sz="94660"/>
  </p:normalViewPr>
  <p:slideViewPr>
    <p:cSldViewPr snapToGrid="0">
      <p:cViewPr varScale="1">
        <p:scale>
          <a:sx n="85" d="100"/>
          <a:sy n="85" d="100"/>
        </p:scale>
        <p:origin x="653"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0F4372-4F4B-02DA-E889-C70DADA34AD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92EA5471-69F5-190A-127B-DD6E76EC15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BE5049F-F57A-0F4D-513A-E72AE5123A01}"/>
              </a:ext>
            </a:extLst>
          </p:cNvPr>
          <p:cNvSpPr>
            <a:spLocks noGrp="1"/>
          </p:cNvSpPr>
          <p:nvPr>
            <p:ph type="dt" sz="half" idx="10"/>
          </p:nvPr>
        </p:nvSpPr>
        <p:spPr/>
        <p:txBody>
          <a:bodyPr/>
          <a:lstStyle/>
          <a:p>
            <a:fld id="{C02EF1C3-B344-44E0-B86B-307C57D8E6F4}" type="datetimeFigureOut">
              <a:rPr lang="zh-CN" altLang="en-US" smtClean="0"/>
              <a:t>2025/11/12</a:t>
            </a:fld>
            <a:endParaRPr lang="zh-CN" altLang="en-US"/>
          </a:p>
        </p:txBody>
      </p:sp>
      <p:sp>
        <p:nvSpPr>
          <p:cNvPr id="5" name="页脚占位符 4">
            <a:extLst>
              <a:ext uri="{FF2B5EF4-FFF2-40B4-BE49-F238E27FC236}">
                <a16:creationId xmlns:a16="http://schemas.microsoft.com/office/drawing/2014/main" id="{50F5B341-CD67-4EB8-7B01-EBA2C1D592A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DEFE940-D407-D7B8-8E21-10EECE1D452D}"/>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34079744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2B73CB-1EA1-F7FA-ECFE-C2DAA75FFEE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4CDE7FF-CEF1-ADC5-2127-34927D67D0F0}"/>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FE43745-C86C-B3C4-749C-0F773148EA96}"/>
              </a:ext>
            </a:extLst>
          </p:cNvPr>
          <p:cNvSpPr>
            <a:spLocks noGrp="1"/>
          </p:cNvSpPr>
          <p:nvPr>
            <p:ph type="dt" sz="half" idx="10"/>
          </p:nvPr>
        </p:nvSpPr>
        <p:spPr/>
        <p:txBody>
          <a:bodyPr/>
          <a:lstStyle/>
          <a:p>
            <a:fld id="{C02EF1C3-B344-44E0-B86B-307C57D8E6F4}" type="datetimeFigureOut">
              <a:rPr lang="zh-CN" altLang="en-US" smtClean="0"/>
              <a:t>2025/11/12</a:t>
            </a:fld>
            <a:endParaRPr lang="zh-CN" altLang="en-US"/>
          </a:p>
        </p:txBody>
      </p:sp>
      <p:sp>
        <p:nvSpPr>
          <p:cNvPr id="5" name="页脚占位符 4">
            <a:extLst>
              <a:ext uri="{FF2B5EF4-FFF2-40B4-BE49-F238E27FC236}">
                <a16:creationId xmlns:a16="http://schemas.microsoft.com/office/drawing/2014/main" id="{2C61F0D9-4D1C-A805-4445-6F8E84F9615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9B7ED80-6350-23ED-8124-E31E6D30D1A9}"/>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1539585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764C29C-AA91-105F-FE28-6EE8B8E4343A}"/>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DA07652-53F5-CDF7-A1C5-1B749B30D9A7}"/>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D59A0C5-CBD0-F3AF-D245-1B469D481E38}"/>
              </a:ext>
            </a:extLst>
          </p:cNvPr>
          <p:cNvSpPr>
            <a:spLocks noGrp="1"/>
          </p:cNvSpPr>
          <p:nvPr>
            <p:ph type="dt" sz="half" idx="10"/>
          </p:nvPr>
        </p:nvSpPr>
        <p:spPr/>
        <p:txBody>
          <a:bodyPr/>
          <a:lstStyle/>
          <a:p>
            <a:fld id="{C02EF1C3-B344-44E0-B86B-307C57D8E6F4}" type="datetimeFigureOut">
              <a:rPr lang="zh-CN" altLang="en-US" smtClean="0"/>
              <a:t>2025/11/12</a:t>
            </a:fld>
            <a:endParaRPr lang="zh-CN" altLang="en-US"/>
          </a:p>
        </p:txBody>
      </p:sp>
      <p:sp>
        <p:nvSpPr>
          <p:cNvPr id="5" name="页脚占位符 4">
            <a:extLst>
              <a:ext uri="{FF2B5EF4-FFF2-40B4-BE49-F238E27FC236}">
                <a16:creationId xmlns:a16="http://schemas.microsoft.com/office/drawing/2014/main" id="{6E447405-F6EB-D353-2A53-62771DA43E0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430E583-C08E-9CEB-0369-BD4D91187FD4}"/>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4183535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EA2348-6F54-8E15-E1F5-351ADCC77B2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FB2AD43-0169-4109-FA53-F900160AA426}"/>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2212258-EDF4-152F-DA5A-0FBA34BE6F95}"/>
              </a:ext>
            </a:extLst>
          </p:cNvPr>
          <p:cNvSpPr>
            <a:spLocks noGrp="1"/>
          </p:cNvSpPr>
          <p:nvPr>
            <p:ph type="dt" sz="half" idx="10"/>
          </p:nvPr>
        </p:nvSpPr>
        <p:spPr/>
        <p:txBody>
          <a:bodyPr/>
          <a:lstStyle/>
          <a:p>
            <a:fld id="{C02EF1C3-B344-44E0-B86B-307C57D8E6F4}" type="datetimeFigureOut">
              <a:rPr lang="zh-CN" altLang="en-US" smtClean="0"/>
              <a:t>2025/11/12</a:t>
            </a:fld>
            <a:endParaRPr lang="zh-CN" altLang="en-US"/>
          </a:p>
        </p:txBody>
      </p:sp>
      <p:sp>
        <p:nvSpPr>
          <p:cNvPr id="5" name="页脚占位符 4">
            <a:extLst>
              <a:ext uri="{FF2B5EF4-FFF2-40B4-BE49-F238E27FC236}">
                <a16:creationId xmlns:a16="http://schemas.microsoft.com/office/drawing/2014/main" id="{592D8E65-9B9B-7FC6-657A-6F3B20C7A41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9676D02-9F25-6C35-D6FC-658F705FADDD}"/>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4060969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911CF6-62EF-B28A-6FC6-BA3C2C2D4B2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3FF7356-06BA-BCFA-D454-B7E7B833EA8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83C66DC1-8952-12CF-1157-4D4CA29DBFD3}"/>
              </a:ext>
            </a:extLst>
          </p:cNvPr>
          <p:cNvSpPr>
            <a:spLocks noGrp="1"/>
          </p:cNvSpPr>
          <p:nvPr>
            <p:ph type="dt" sz="half" idx="10"/>
          </p:nvPr>
        </p:nvSpPr>
        <p:spPr/>
        <p:txBody>
          <a:bodyPr/>
          <a:lstStyle/>
          <a:p>
            <a:fld id="{C02EF1C3-B344-44E0-B86B-307C57D8E6F4}" type="datetimeFigureOut">
              <a:rPr lang="zh-CN" altLang="en-US" smtClean="0"/>
              <a:t>2025/11/12</a:t>
            </a:fld>
            <a:endParaRPr lang="zh-CN" altLang="en-US"/>
          </a:p>
        </p:txBody>
      </p:sp>
      <p:sp>
        <p:nvSpPr>
          <p:cNvPr id="5" name="页脚占位符 4">
            <a:extLst>
              <a:ext uri="{FF2B5EF4-FFF2-40B4-BE49-F238E27FC236}">
                <a16:creationId xmlns:a16="http://schemas.microsoft.com/office/drawing/2014/main" id="{28DC330D-BB7A-3ACC-64F7-8E5276BC95D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7C1BD23-6192-4D12-1964-BD07E63A2EDA}"/>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2768535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F3CC1F-61AF-557E-825A-90F3D215A31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48E80A2-974D-EE75-EC18-CF05FCA5E6C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A06CB212-6BBA-B7B0-B15B-FB580C7CA366}"/>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2F6B57F3-F668-5F5C-8A9A-1D8C6406177D}"/>
              </a:ext>
            </a:extLst>
          </p:cNvPr>
          <p:cNvSpPr>
            <a:spLocks noGrp="1"/>
          </p:cNvSpPr>
          <p:nvPr>
            <p:ph type="dt" sz="half" idx="10"/>
          </p:nvPr>
        </p:nvSpPr>
        <p:spPr/>
        <p:txBody>
          <a:bodyPr/>
          <a:lstStyle/>
          <a:p>
            <a:fld id="{C02EF1C3-B344-44E0-B86B-307C57D8E6F4}" type="datetimeFigureOut">
              <a:rPr lang="zh-CN" altLang="en-US" smtClean="0"/>
              <a:t>2025/11/12</a:t>
            </a:fld>
            <a:endParaRPr lang="zh-CN" altLang="en-US"/>
          </a:p>
        </p:txBody>
      </p:sp>
      <p:sp>
        <p:nvSpPr>
          <p:cNvPr id="6" name="页脚占位符 5">
            <a:extLst>
              <a:ext uri="{FF2B5EF4-FFF2-40B4-BE49-F238E27FC236}">
                <a16:creationId xmlns:a16="http://schemas.microsoft.com/office/drawing/2014/main" id="{3A8B4F5E-261E-2F53-6754-063CB2FC54E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868EC87-AE51-C341-0A5E-9461FB2B5893}"/>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22941368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E3E858-F404-0B65-3A66-010E9791E35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32966D5-F1F2-5E13-C6F9-F51D62B23B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728A644-4ABA-8750-3919-4DD47ACE247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B38F7FE4-F504-048E-B920-F1C2DC96A5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D33D5CB-D481-9AAA-E53C-5849CD1D41F5}"/>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39368EEB-B5A6-983C-D226-67549E1604E3}"/>
              </a:ext>
            </a:extLst>
          </p:cNvPr>
          <p:cNvSpPr>
            <a:spLocks noGrp="1"/>
          </p:cNvSpPr>
          <p:nvPr>
            <p:ph type="dt" sz="half" idx="10"/>
          </p:nvPr>
        </p:nvSpPr>
        <p:spPr/>
        <p:txBody>
          <a:bodyPr/>
          <a:lstStyle/>
          <a:p>
            <a:fld id="{C02EF1C3-B344-44E0-B86B-307C57D8E6F4}" type="datetimeFigureOut">
              <a:rPr lang="zh-CN" altLang="en-US" smtClean="0"/>
              <a:t>2025/11/12</a:t>
            </a:fld>
            <a:endParaRPr lang="zh-CN" altLang="en-US"/>
          </a:p>
        </p:txBody>
      </p:sp>
      <p:sp>
        <p:nvSpPr>
          <p:cNvPr id="8" name="页脚占位符 7">
            <a:extLst>
              <a:ext uri="{FF2B5EF4-FFF2-40B4-BE49-F238E27FC236}">
                <a16:creationId xmlns:a16="http://schemas.microsoft.com/office/drawing/2014/main" id="{F1A00AFC-160E-DF37-589B-6A6BB0514A6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1F1F448A-D0CE-3B60-6047-19935BE99EFF}"/>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944598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B07518-AC00-56E4-1DB1-4FE41F5A527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CB3DEB6-7B03-EE04-77A6-978EAAB74085}"/>
              </a:ext>
            </a:extLst>
          </p:cNvPr>
          <p:cNvSpPr>
            <a:spLocks noGrp="1"/>
          </p:cNvSpPr>
          <p:nvPr>
            <p:ph type="dt" sz="half" idx="10"/>
          </p:nvPr>
        </p:nvSpPr>
        <p:spPr/>
        <p:txBody>
          <a:bodyPr/>
          <a:lstStyle/>
          <a:p>
            <a:fld id="{C02EF1C3-B344-44E0-B86B-307C57D8E6F4}" type="datetimeFigureOut">
              <a:rPr lang="zh-CN" altLang="en-US" smtClean="0"/>
              <a:t>2025/11/12</a:t>
            </a:fld>
            <a:endParaRPr lang="zh-CN" altLang="en-US"/>
          </a:p>
        </p:txBody>
      </p:sp>
      <p:sp>
        <p:nvSpPr>
          <p:cNvPr id="4" name="页脚占位符 3">
            <a:extLst>
              <a:ext uri="{FF2B5EF4-FFF2-40B4-BE49-F238E27FC236}">
                <a16:creationId xmlns:a16="http://schemas.microsoft.com/office/drawing/2014/main" id="{5BEDA1EA-1859-A056-0482-3495A46B5C2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2D46E142-1F7B-B6F2-E587-AA828CD4141F}"/>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2748767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85F145A-B18D-9CB6-A3F6-47BDCC2B1664}"/>
              </a:ext>
            </a:extLst>
          </p:cNvPr>
          <p:cNvSpPr>
            <a:spLocks noGrp="1"/>
          </p:cNvSpPr>
          <p:nvPr>
            <p:ph type="dt" sz="half" idx="10"/>
          </p:nvPr>
        </p:nvSpPr>
        <p:spPr/>
        <p:txBody>
          <a:bodyPr/>
          <a:lstStyle/>
          <a:p>
            <a:fld id="{C02EF1C3-B344-44E0-B86B-307C57D8E6F4}" type="datetimeFigureOut">
              <a:rPr lang="zh-CN" altLang="en-US" smtClean="0"/>
              <a:t>2025/11/12</a:t>
            </a:fld>
            <a:endParaRPr lang="zh-CN" altLang="en-US"/>
          </a:p>
        </p:txBody>
      </p:sp>
      <p:sp>
        <p:nvSpPr>
          <p:cNvPr id="3" name="页脚占位符 2">
            <a:extLst>
              <a:ext uri="{FF2B5EF4-FFF2-40B4-BE49-F238E27FC236}">
                <a16:creationId xmlns:a16="http://schemas.microsoft.com/office/drawing/2014/main" id="{6B243900-C66A-F169-8F96-3A53D4E4F72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09DD213-95C7-FC40-2ADE-FB3228C3E25C}"/>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2357710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D23D91-30CA-6431-CA1B-108D780888D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AB79593A-9F22-2BCB-B353-955FCB97D6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CCB83F21-0606-B8B5-EFBB-9883119286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5DAE2C9-4092-5303-2BBB-39D615817CF4}"/>
              </a:ext>
            </a:extLst>
          </p:cNvPr>
          <p:cNvSpPr>
            <a:spLocks noGrp="1"/>
          </p:cNvSpPr>
          <p:nvPr>
            <p:ph type="dt" sz="half" idx="10"/>
          </p:nvPr>
        </p:nvSpPr>
        <p:spPr/>
        <p:txBody>
          <a:bodyPr/>
          <a:lstStyle/>
          <a:p>
            <a:fld id="{C02EF1C3-B344-44E0-B86B-307C57D8E6F4}" type="datetimeFigureOut">
              <a:rPr lang="zh-CN" altLang="en-US" smtClean="0"/>
              <a:t>2025/11/12</a:t>
            </a:fld>
            <a:endParaRPr lang="zh-CN" altLang="en-US"/>
          </a:p>
        </p:txBody>
      </p:sp>
      <p:sp>
        <p:nvSpPr>
          <p:cNvPr id="6" name="页脚占位符 5">
            <a:extLst>
              <a:ext uri="{FF2B5EF4-FFF2-40B4-BE49-F238E27FC236}">
                <a16:creationId xmlns:a16="http://schemas.microsoft.com/office/drawing/2014/main" id="{A666ABA7-F4C4-6166-43B7-4A377D662F5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3F78E2C-DAB3-56CF-FDF8-A8C475AB087F}"/>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8392132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22D8CD-9E16-5EE1-C8C1-B8EB10757DF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C38B344-B1DA-E303-259C-3CA2CAE148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721C64E-A15C-68BF-A24C-9E5CA10F26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422DEB4-F456-1CFE-D177-2C2B0DB3D262}"/>
              </a:ext>
            </a:extLst>
          </p:cNvPr>
          <p:cNvSpPr>
            <a:spLocks noGrp="1"/>
          </p:cNvSpPr>
          <p:nvPr>
            <p:ph type="dt" sz="half" idx="10"/>
          </p:nvPr>
        </p:nvSpPr>
        <p:spPr/>
        <p:txBody>
          <a:bodyPr/>
          <a:lstStyle/>
          <a:p>
            <a:fld id="{C02EF1C3-B344-44E0-B86B-307C57D8E6F4}" type="datetimeFigureOut">
              <a:rPr lang="zh-CN" altLang="en-US" smtClean="0"/>
              <a:t>2025/11/12</a:t>
            </a:fld>
            <a:endParaRPr lang="zh-CN" altLang="en-US"/>
          </a:p>
        </p:txBody>
      </p:sp>
      <p:sp>
        <p:nvSpPr>
          <p:cNvPr id="6" name="页脚占位符 5">
            <a:extLst>
              <a:ext uri="{FF2B5EF4-FFF2-40B4-BE49-F238E27FC236}">
                <a16:creationId xmlns:a16="http://schemas.microsoft.com/office/drawing/2014/main" id="{425683FE-3B60-A464-D471-81F947599B3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1DBBBE4-BBE7-9B5D-7955-0EBC22F2410C}"/>
              </a:ext>
            </a:extLst>
          </p:cNvPr>
          <p:cNvSpPr>
            <a:spLocks noGrp="1"/>
          </p:cNvSpPr>
          <p:nvPr>
            <p:ph type="sldNum" sz="quarter" idx="12"/>
          </p:nvPr>
        </p:nvSpPr>
        <p:spPr/>
        <p:txBody>
          <a:body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7923850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AB68284-745D-D273-BF5A-24B4DA16FC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E967A7F1-BD0E-B7DC-418D-286C4A9122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3E17D95-B532-A432-7271-7D2E0EC090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02EF1C3-B344-44E0-B86B-307C57D8E6F4}" type="datetimeFigureOut">
              <a:rPr lang="zh-CN" altLang="en-US" smtClean="0"/>
              <a:t>2025/11/12</a:t>
            </a:fld>
            <a:endParaRPr lang="zh-CN" altLang="en-US"/>
          </a:p>
        </p:txBody>
      </p:sp>
      <p:sp>
        <p:nvSpPr>
          <p:cNvPr id="5" name="页脚占位符 4">
            <a:extLst>
              <a:ext uri="{FF2B5EF4-FFF2-40B4-BE49-F238E27FC236}">
                <a16:creationId xmlns:a16="http://schemas.microsoft.com/office/drawing/2014/main" id="{8B0D5F82-215C-22AA-EAB3-BFC645D1BA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FF0B5F32-0184-F7A3-4542-72F89303C5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1E4B060-358D-43E1-A909-2D2A186EA886}" type="slidenum">
              <a:rPr lang="zh-CN" altLang="en-US" smtClean="0"/>
              <a:t>‹#›</a:t>
            </a:fld>
            <a:endParaRPr lang="zh-CN" altLang="en-US"/>
          </a:p>
        </p:txBody>
      </p:sp>
    </p:spTree>
    <p:extLst>
      <p:ext uri="{BB962C8B-B14F-4D97-AF65-F5344CB8AC3E}">
        <p14:creationId xmlns:p14="http://schemas.microsoft.com/office/powerpoint/2010/main" val="14258922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83E55B98-3A55-C8E8-9FC3-54885D5C748A}"/>
              </a:ext>
            </a:extLst>
          </p:cNvPr>
          <p:cNvPicPr>
            <a:picLocks noChangeAspect="1"/>
          </p:cNvPicPr>
          <p:nvPr/>
        </p:nvPicPr>
        <p:blipFill>
          <a:blip r:embed="rId2"/>
          <a:stretch>
            <a:fillRect/>
          </a:stretch>
        </p:blipFill>
        <p:spPr>
          <a:xfrm>
            <a:off x="1048347" y="713392"/>
            <a:ext cx="10095305" cy="4965050"/>
          </a:xfrm>
          <a:prstGeom prst="rect">
            <a:avLst/>
          </a:prstGeom>
        </p:spPr>
      </p:pic>
    </p:spTree>
    <p:extLst>
      <p:ext uri="{BB962C8B-B14F-4D97-AF65-F5344CB8AC3E}">
        <p14:creationId xmlns:p14="http://schemas.microsoft.com/office/powerpoint/2010/main" val="1197308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椭圆 16">
            <a:extLst>
              <a:ext uri="{FF2B5EF4-FFF2-40B4-BE49-F238E27FC236}">
                <a16:creationId xmlns:a16="http://schemas.microsoft.com/office/drawing/2014/main" id="{36BBCF6E-5E6D-B8B6-84D4-76B3E9C3ED3B}"/>
              </a:ext>
            </a:extLst>
          </p:cNvPr>
          <p:cNvSpPr/>
          <p:nvPr/>
        </p:nvSpPr>
        <p:spPr>
          <a:xfrm>
            <a:off x="2200138" y="5082989"/>
            <a:ext cx="2551800" cy="1353671"/>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p>
        </p:txBody>
      </p:sp>
      <p:sp>
        <p:nvSpPr>
          <p:cNvPr id="2" name="文本框 1">
            <a:extLst>
              <a:ext uri="{FF2B5EF4-FFF2-40B4-BE49-F238E27FC236}">
                <a16:creationId xmlns:a16="http://schemas.microsoft.com/office/drawing/2014/main" id="{3978E3E9-4465-E480-DBFF-5CA930873E6B}"/>
              </a:ext>
            </a:extLst>
          </p:cNvPr>
          <p:cNvSpPr txBox="1"/>
          <p:nvPr/>
        </p:nvSpPr>
        <p:spPr>
          <a:xfrm>
            <a:off x="676575" y="1988717"/>
            <a:ext cx="2031325" cy="369332"/>
          </a:xfrm>
          <a:prstGeom prst="rect">
            <a:avLst/>
          </a:prstGeom>
          <a:noFill/>
        </p:spPr>
        <p:txBody>
          <a:bodyPr wrap="none" rtlCol="0">
            <a:spAutoFit/>
          </a:bodyPr>
          <a:lstStyle/>
          <a:p>
            <a:r>
              <a:rPr lang="zh-CN" altLang="en-US" dirty="0"/>
              <a:t>大规模稀疏文本图</a:t>
            </a:r>
          </a:p>
        </p:txBody>
      </p:sp>
      <p:sp>
        <p:nvSpPr>
          <p:cNvPr id="3" name="矩形: 圆角 2">
            <a:extLst>
              <a:ext uri="{FF2B5EF4-FFF2-40B4-BE49-F238E27FC236}">
                <a16:creationId xmlns:a16="http://schemas.microsoft.com/office/drawing/2014/main" id="{A0327507-34E6-C7D8-B589-FCCA1B7E9BEB}"/>
              </a:ext>
            </a:extLst>
          </p:cNvPr>
          <p:cNvSpPr/>
          <p:nvPr/>
        </p:nvSpPr>
        <p:spPr>
          <a:xfrm>
            <a:off x="422092" y="1865631"/>
            <a:ext cx="2403118" cy="672546"/>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5" name="直接箭头连接符 4">
            <a:extLst>
              <a:ext uri="{FF2B5EF4-FFF2-40B4-BE49-F238E27FC236}">
                <a16:creationId xmlns:a16="http://schemas.microsoft.com/office/drawing/2014/main" id="{3BFF6BC5-7FA1-4F46-A795-C18ACDB9665E}"/>
              </a:ext>
            </a:extLst>
          </p:cNvPr>
          <p:cNvCxnSpPr>
            <a:cxnSpLocks/>
            <a:stCxn id="3" idx="3"/>
          </p:cNvCxnSpPr>
          <p:nvPr/>
        </p:nvCxnSpPr>
        <p:spPr>
          <a:xfrm>
            <a:off x="2825210" y="2201904"/>
            <a:ext cx="98000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 name="矩形: 圆角 5">
            <a:extLst>
              <a:ext uri="{FF2B5EF4-FFF2-40B4-BE49-F238E27FC236}">
                <a16:creationId xmlns:a16="http://schemas.microsoft.com/office/drawing/2014/main" id="{CC4D21E5-F659-DBAD-1323-1696AD07A557}"/>
              </a:ext>
            </a:extLst>
          </p:cNvPr>
          <p:cNvSpPr/>
          <p:nvPr/>
        </p:nvSpPr>
        <p:spPr>
          <a:xfrm>
            <a:off x="3805216" y="1817469"/>
            <a:ext cx="3124542" cy="768869"/>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a:extLst>
              <a:ext uri="{FF2B5EF4-FFF2-40B4-BE49-F238E27FC236}">
                <a16:creationId xmlns:a16="http://schemas.microsoft.com/office/drawing/2014/main" id="{73F3E33C-0BB9-0CCE-3036-873DDAA574EA}"/>
              </a:ext>
            </a:extLst>
          </p:cNvPr>
          <p:cNvSpPr txBox="1"/>
          <p:nvPr/>
        </p:nvSpPr>
        <p:spPr>
          <a:xfrm>
            <a:off x="3953550" y="1881304"/>
            <a:ext cx="2723823" cy="646331"/>
          </a:xfrm>
          <a:prstGeom prst="rect">
            <a:avLst/>
          </a:prstGeom>
          <a:noFill/>
        </p:spPr>
        <p:txBody>
          <a:bodyPr wrap="none" rtlCol="0">
            <a:spAutoFit/>
          </a:bodyPr>
          <a:lstStyle/>
          <a:p>
            <a:pPr algn="ctr"/>
            <a:r>
              <a:rPr lang="zh-CN" altLang="en-US" dirty="0"/>
              <a:t>依靠节点特征和结构特征</a:t>
            </a:r>
            <a:endParaRPr lang="en-US" altLang="zh-CN" dirty="0"/>
          </a:p>
          <a:p>
            <a:pPr algn="ctr"/>
            <a:r>
              <a:rPr lang="zh-CN" altLang="en-US" dirty="0"/>
              <a:t>提取嵌入向量</a:t>
            </a:r>
          </a:p>
        </p:txBody>
      </p:sp>
      <p:sp>
        <p:nvSpPr>
          <p:cNvPr id="9" name="文本框 8">
            <a:extLst>
              <a:ext uri="{FF2B5EF4-FFF2-40B4-BE49-F238E27FC236}">
                <a16:creationId xmlns:a16="http://schemas.microsoft.com/office/drawing/2014/main" id="{2F7380DB-67FE-7A1E-54A0-FA71BE42980A}"/>
              </a:ext>
            </a:extLst>
          </p:cNvPr>
          <p:cNvSpPr txBox="1"/>
          <p:nvPr/>
        </p:nvSpPr>
        <p:spPr>
          <a:xfrm>
            <a:off x="2761215" y="1832572"/>
            <a:ext cx="1107996" cy="369332"/>
          </a:xfrm>
          <a:prstGeom prst="rect">
            <a:avLst/>
          </a:prstGeom>
          <a:noFill/>
        </p:spPr>
        <p:txBody>
          <a:bodyPr wrap="none" rtlCol="0">
            <a:spAutoFit/>
          </a:bodyPr>
          <a:lstStyle/>
          <a:p>
            <a:r>
              <a:rPr lang="zh-CN" altLang="en-US" dirty="0"/>
              <a:t>现有方法</a:t>
            </a:r>
          </a:p>
        </p:txBody>
      </p:sp>
      <p:cxnSp>
        <p:nvCxnSpPr>
          <p:cNvPr id="12" name="直接箭头连接符 11">
            <a:extLst>
              <a:ext uri="{FF2B5EF4-FFF2-40B4-BE49-F238E27FC236}">
                <a16:creationId xmlns:a16="http://schemas.microsoft.com/office/drawing/2014/main" id="{83905914-8FC5-74A0-1324-6DE138975195}"/>
              </a:ext>
            </a:extLst>
          </p:cNvPr>
          <p:cNvCxnSpPr>
            <a:stCxn id="6" idx="3"/>
          </p:cNvCxnSpPr>
          <p:nvPr/>
        </p:nvCxnSpPr>
        <p:spPr>
          <a:xfrm>
            <a:off x="6929758" y="2201904"/>
            <a:ext cx="66837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文本框 12">
            <a:extLst>
              <a:ext uri="{FF2B5EF4-FFF2-40B4-BE49-F238E27FC236}">
                <a16:creationId xmlns:a16="http://schemas.microsoft.com/office/drawing/2014/main" id="{F16A3FCD-8376-752B-C6B4-7D5D0BF84B15}"/>
              </a:ext>
            </a:extLst>
          </p:cNvPr>
          <p:cNvSpPr txBox="1"/>
          <p:nvPr/>
        </p:nvSpPr>
        <p:spPr>
          <a:xfrm>
            <a:off x="7598131" y="2017238"/>
            <a:ext cx="1138453" cy="369332"/>
          </a:xfrm>
          <a:prstGeom prst="rect">
            <a:avLst/>
          </a:prstGeom>
          <a:noFill/>
        </p:spPr>
        <p:txBody>
          <a:bodyPr wrap="none" rtlCol="0">
            <a:spAutoFit/>
          </a:bodyPr>
          <a:lstStyle/>
          <a:p>
            <a:r>
              <a:rPr lang="zh-CN" altLang="en-US" dirty="0"/>
              <a:t>代理</a:t>
            </a:r>
            <a:r>
              <a:rPr lang="en-US" altLang="zh-CN" dirty="0"/>
              <a:t>GNN</a:t>
            </a:r>
            <a:endParaRPr lang="zh-CN" altLang="en-US" dirty="0"/>
          </a:p>
        </p:txBody>
      </p:sp>
      <p:sp>
        <p:nvSpPr>
          <p:cNvPr id="14" name="矩形: 圆角 13">
            <a:extLst>
              <a:ext uri="{FF2B5EF4-FFF2-40B4-BE49-F238E27FC236}">
                <a16:creationId xmlns:a16="http://schemas.microsoft.com/office/drawing/2014/main" id="{7401BE79-A445-284D-D4CB-0E7ADB6F34ED}"/>
              </a:ext>
            </a:extLst>
          </p:cNvPr>
          <p:cNvSpPr/>
          <p:nvPr/>
        </p:nvSpPr>
        <p:spPr>
          <a:xfrm>
            <a:off x="7598131" y="1919980"/>
            <a:ext cx="1138453" cy="573452"/>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6" name="直接箭头连接符 15">
            <a:extLst>
              <a:ext uri="{FF2B5EF4-FFF2-40B4-BE49-F238E27FC236}">
                <a16:creationId xmlns:a16="http://schemas.microsoft.com/office/drawing/2014/main" id="{EEB422B9-B4A9-0C65-F820-4420A14ED9DB}"/>
              </a:ext>
            </a:extLst>
          </p:cNvPr>
          <p:cNvCxnSpPr>
            <a:cxnSpLocks/>
            <a:stCxn id="14" idx="3"/>
          </p:cNvCxnSpPr>
          <p:nvPr/>
        </p:nvCxnSpPr>
        <p:spPr>
          <a:xfrm>
            <a:off x="8736584" y="2206706"/>
            <a:ext cx="456622"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9" name="矩形: 圆角 18">
            <a:extLst>
              <a:ext uri="{FF2B5EF4-FFF2-40B4-BE49-F238E27FC236}">
                <a16:creationId xmlns:a16="http://schemas.microsoft.com/office/drawing/2014/main" id="{B962012B-3B69-8A90-D50A-882E1935099A}"/>
              </a:ext>
            </a:extLst>
          </p:cNvPr>
          <p:cNvSpPr/>
          <p:nvPr/>
        </p:nvSpPr>
        <p:spPr>
          <a:xfrm>
            <a:off x="9193206" y="1886658"/>
            <a:ext cx="1487900" cy="573450"/>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文本框 19">
            <a:extLst>
              <a:ext uri="{FF2B5EF4-FFF2-40B4-BE49-F238E27FC236}">
                <a16:creationId xmlns:a16="http://schemas.microsoft.com/office/drawing/2014/main" id="{2E573CDE-8153-ED84-DD97-4F25880C1D7D}"/>
              </a:ext>
            </a:extLst>
          </p:cNvPr>
          <p:cNvSpPr txBox="1"/>
          <p:nvPr/>
        </p:nvSpPr>
        <p:spPr>
          <a:xfrm>
            <a:off x="9404957" y="1865631"/>
            <a:ext cx="1107996" cy="646331"/>
          </a:xfrm>
          <a:prstGeom prst="rect">
            <a:avLst/>
          </a:prstGeom>
          <a:noFill/>
        </p:spPr>
        <p:txBody>
          <a:bodyPr wrap="none" rtlCol="0">
            <a:spAutoFit/>
          </a:bodyPr>
          <a:lstStyle/>
          <a:p>
            <a:r>
              <a:rPr lang="zh-CN" altLang="en-US" dirty="0"/>
              <a:t>提取水印</a:t>
            </a:r>
            <a:endParaRPr lang="en-US" altLang="zh-CN" dirty="0"/>
          </a:p>
          <a:p>
            <a:r>
              <a:rPr lang="zh-CN" altLang="en-US" dirty="0"/>
              <a:t>或者指纹</a:t>
            </a:r>
          </a:p>
        </p:txBody>
      </p:sp>
      <p:sp>
        <p:nvSpPr>
          <p:cNvPr id="22" name="文本框 21">
            <a:extLst>
              <a:ext uri="{FF2B5EF4-FFF2-40B4-BE49-F238E27FC236}">
                <a16:creationId xmlns:a16="http://schemas.microsoft.com/office/drawing/2014/main" id="{5051B966-3397-A752-1B44-581BB1A75896}"/>
              </a:ext>
            </a:extLst>
          </p:cNvPr>
          <p:cNvSpPr txBox="1"/>
          <p:nvPr/>
        </p:nvSpPr>
        <p:spPr>
          <a:xfrm>
            <a:off x="3826077" y="1389434"/>
            <a:ext cx="3185487" cy="369332"/>
          </a:xfrm>
          <a:prstGeom prst="rect">
            <a:avLst/>
          </a:prstGeom>
          <a:noFill/>
        </p:spPr>
        <p:txBody>
          <a:bodyPr wrap="none" rtlCol="0">
            <a:spAutoFit/>
          </a:bodyPr>
          <a:lstStyle/>
          <a:p>
            <a:r>
              <a:rPr lang="zh-CN" altLang="en-US" dirty="0">
                <a:solidFill>
                  <a:srgbClr val="FF0000"/>
                </a:solidFill>
              </a:rPr>
              <a:t>结构稀疏，不能有效提取特征</a:t>
            </a:r>
          </a:p>
        </p:txBody>
      </p:sp>
      <p:sp>
        <p:nvSpPr>
          <p:cNvPr id="23" name="文本框 22">
            <a:extLst>
              <a:ext uri="{FF2B5EF4-FFF2-40B4-BE49-F238E27FC236}">
                <a16:creationId xmlns:a16="http://schemas.microsoft.com/office/drawing/2014/main" id="{B2C63139-95DC-A346-0E62-C2417D528BE3}"/>
              </a:ext>
            </a:extLst>
          </p:cNvPr>
          <p:cNvSpPr txBox="1"/>
          <p:nvPr/>
        </p:nvSpPr>
        <p:spPr>
          <a:xfrm>
            <a:off x="7682470" y="1306974"/>
            <a:ext cx="1107996" cy="646331"/>
          </a:xfrm>
          <a:prstGeom prst="rect">
            <a:avLst/>
          </a:prstGeom>
          <a:noFill/>
        </p:spPr>
        <p:txBody>
          <a:bodyPr wrap="none" rtlCol="0">
            <a:spAutoFit/>
          </a:bodyPr>
          <a:lstStyle/>
          <a:p>
            <a:pPr algn="ctr"/>
            <a:r>
              <a:rPr lang="zh-CN" altLang="en-US" dirty="0">
                <a:solidFill>
                  <a:srgbClr val="FF0000"/>
                </a:solidFill>
              </a:rPr>
              <a:t>代理模型</a:t>
            </a:r>
            <a:endParaRPr lang="en-US" altLang="zh-CN" dirty="0">
              <a:solidFill>
                <a:srgbClr val="FF0000"/>
              </a:solidFill>
            </a:endParaRPr>
          </a:p>
          <a:p>
            <a:pPr algn="ctr"/>
            <a:r>
              <a:rPr lang="zh-CN" altLang="en-US" dirty="0">
                <a:solidFill>
                  <a:srgbClr val="FF0000"/>
                </a:solidFill>
              </a:rPr>
              <a:t>性能差</a:t>
            </a:r>
          </a:p>
        </p:txBody>
      </p:sp>
      <p:sp>
        <p:nvSpPr>
          <p:cNvPr id="24" name="文本框 23">
            <a:extLst>
              <a:ext uri="{FF2B5EF4-FFF2-40B4-BE49-F238E27FC236}">
                <a16:creationId xmlns:a16="http://schemas.microsoft.com/office/drawing/2014/main" id="{D138651C-84CC-31A8-9CD9-A49690AC6866}"/>
              </a:ext>
            </a:extLst>
          </p:cNvPr>
          <p:cNvSpPr txBox="1"/>
          <p:nvPr/>
        </p:nvSpPr>
        <p:spPr>
          <a:xfrm>
            <a:off x="9543178" y="1544961"/>
            <a:ext cx="877163" cy="369332"/>
          </a:xfrm>
          <a:prstGeom prst="rect">
            <a:avLst/>
          </a:prstGeom>
          <a:noFill/>
        </p:spPr>
        <p:txBody>
          <a:bodyPr wrap="none" rtlCol="0">
            <a:spAutoFit/>
          </a:bodyPr>
          <a:lstStyle/>
          <a:p>
            <a:pPr algn="ctr"/>
            <a:r>
              <a:rPr lang="zh-CN" altLang="en-US" dirty="0">
                <a:solidFill>
                  <a:srgbClr val="FF0000"/>
                </a:solidFill>
              </a:rPr>
              <a:t>效果差</a:t>
            </a:r>
          </a:p>
        </p:txBody>
      </p:sp>
      <p:sp>
        <p:nvSpPr>
          <p:cNvPr id="4" name="文本框 3">
            <a:extLst>
              <a:ext uri="{FF2B5EF4-FFF2-40B4-BE49-F238E27FC236}">
                <a16:creationId xmlns:a16="http://schemas.microsoft.com/office/drawing/2014/main" id="{35F55842-A6C2-28A8-DA0A-8259B04535E0}"/>
              </a:ext>
            </a:extLst>
          </p:cNvPr>
          <p:cNvSpPr txBox="1"/>
          <p:nvPr/>
        </p:nvSpPr>
        <p:spPr>
          <a:xfrm>
            <a:off x="3511896" y="5539004"/>
            <a:ext cx="1107996" cy="369332"/>
          </a:xfrm>
          <a:prstGeom prst="rect">
            <a:avLst/>
          </a:prstGeom>
          <a:noFill/>
        </p:spPr>
        <p:txBody>
          <a:bodyPr wrap="none" rtlCol="0">
            <a:spAutoFit/>
          </a:bodyPr>
          <a:lstStyle/>
          <a:p>
            <a:r>
              <a:rPr lang="zh-CN" altLang="en-US" dirty="0"/>
              <a:t>结构提示</a:t>
            </a:r>
          </a:p>
        </p:txBody>
      </p:sp>
      <p:sp>
        <p:nvSpPr>
          <p:cNvPr id="8" name="文本框 7">
            <a:extLst>
              <a:ext uri="{FF2B5EF4-FFF2-40B4-BE49-F238E27FC236}">
                <a16:creationId xmlns:a16="http://schemas.microsoft.com/office/drawing/2014/main" id="{A44452D3-44B5-A606-1F62-F8E9344A9809}"/>
              </a:ext>
            </a:extLst>
          </p:cNvPr>
          <p:cNvSpPr txBox="1"/>
          <p:nvPr/>
        </p:nvSpPr>
        <p:spPr>
          <a:xfrm>
            <a:off x="2403900" y="5539004"/>
            <a:ext cx="1107996" cy="369332"/>
          </a:xfrm>
          <a:prstGeom prst="rect">
            <a:avLst/>
          </a:prstGeom>
          <a:noFill/>
        </p:spPr>
        <p:txBody>
          <a:bodyPr wrap="none" rtlCol="0">
            <a:spAutoFit/>
          </a:bodyPr>
          <a:lstStyle/>
          <a:p>
            <a:r>
              <a:rPr lang="zh-CN" altLang="en-US" dirty="0"/>
              <a:t>语义提示</a:t>
            </a:r>
          </a:p>
        </p:txBody>
      </p:sp>
      <p:sp>
        <p:nvSpPr>
          <p:cNvPr id="15" name="文本框 14">
            <a:extLst>
              <a:ext uri="{FF2B5EF4-FFF2-40B4-BE49-F238E27FC236}">
                <a16:creationId xmlns:a16="http://schemas.microsoft.com/office/drawing/2014/main" id="{6F3413DE-7CA5-99F2-32FF-29A1176CB2FA}"/>
              </a:ext>
            </a:extLst>
          </p:cNvPr>
          <p:cNvSpPr txBox="1"/>
          <p:nvPr/>
        </p:nvSpPr>
        <p:spPr>
          <a:xfrm>
            <a:off x="1000509" y="2944122"/>
            <a:ext cx="877163" cy="369332"/>
          </a:xfrm>
          <a:prstGeom prst="rect">
            <a:avLst/>
          </a:prstGeom>
          <a:noFill/>
        </p:spPr>
        <p:txBody>
          <a:bodyPr wrap="none" rtlCol="0">
            <a:spAutoFit/>
          </a:bodyPr>
          <a:lstStyle/>
          <a:p>
            <a:r>
              <a:rPr lang="zh-CN" altLang="en-US" dirty="0"/>
              <a:t>正常图</a:t>
            </a:r>
          </a:p>
        </p:txBody>
      </p:sp>
      <p:sp>
        <p:nvSpPr>
          <p:cNvPr id="18" name="矩形: 圆角 17">
            <a:extLst>
              <a:ext uri="{FF2B5EF4-FFF2-40B4-BE49-F238E27FC236}">
                <a16:creationId xmlns:a16="http://schemas.microsoft.com/office/drawing/2014/main" id="{0147E323-151F-A747-5CE5-808B2EF8FE96}"/>
              </a:ext>
            </a:extLst>
          </p:cNvPr>
          <p:cNvSpPr/>
          <p:nvPr/>
        </p:nvSpPr>
        <p:spPr>
          <a:xfrm>
            <a:off x="676575" y="2874706"/>
            <a:ext cx="1510341" cy="554294"/>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21" name="直接箭头连接符 20">
            <a:extLst>
              <a:ext uri="{FF2B5EF4-FFF2-40B4-BE49-F238E27FC236}">
                <a16:creationId xmlns:a16="http://schemas.microsoft.com/office/drawing/2014/main" id="{78324886-9273-0CC9-BE69-332E7F80F8FE}"/>
              </a:ext>
            </a:extLst>
          </p:cNvPr>
          <p:cNvCxnSpPr>
            <a:cxnSpLocks/>
          </p:cNvCxnSpPr>
          <p:nvPr/>
        </p:nvCxnSpPr>
        <p:spPr>
          <a:xfrm>
            <a:off x="2200138" y="3151853"/>
            <a:ext cx="92850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文本框 25">
            <a:extLst>
              <a:ext uri="{FF2B5EF4-FFF2-40B4-BE49-F238E27FC236}">
                <a16:creationId xmlns:a16="http://schemas.microsoft.com/office/drawing/2014/main" id="{9C548482-57E7-7E8E-E187-1D3977FAAA1C}"/>
              </a:ext>
            </a:extLst>
          </p:cNvPr>
          <p:cNvSpPr txBox="1"/>
          <p:nvPr/>
        </p:nvSpPr>
        <p:spPr>
          <a:xfrm>
            <a:off x="2312926" y="2828485"/>
            <a:ext cx="646331" cy="369332"/>
          </a:xfrm>
          <a:prstGeom prst="rect">
            <a:avLst/>
          </a:prstGeom>
          <a:noFill/>
        </p:spPr>
        <p:txBody>
          <a:bodyPr wrap="none" rtlCol="0">
            <a:spAutoFit/>
          </a:bodyPr>
          <a:lstStyle/>
          <a:p>
            <a:r>
              <a:rPr lang="zh-CN" altLang="en-US" dirty="0"/>
              <a:t>攻击</a:t>
            </a:r>
          </a:p>
        </p:txBody>
      </p:sp>
      <p:sp>
        <p:nvSpPr>
          <p:cNvPr id="28" name="文本框 27">
            <a:extLst>
              <a:ext uri="{FF2B5EF4-FFF2-40B4-BE49-F238E27FC236}">
                <a16:creationId xmlns:a16="http://schemas.microsoft.com/office/drawing/2014/main" id="{8E41507E-BD4A-EEAE-6DC3-34506375D4F4}"/>
              </a:ext>
            </a:extLst>
          </p:cNvPr>
          <p:cNvSpPr txBox="1"/>
          <p:nvPr/>
        </p:nvSpPr>
        <p:spPr>
          <a:xfrm>
            <a:off x="3160364" y="2998150"/>
            <a:ext cx="877163" cy="369332"/>
          </a:xfrm>
          <a:prstGeom prst="rect">
            <a:avLst/>
          </a:prstGeom>
          <a:noFill/>
        </p:spPr>
        <p:txBody>
          <a:bodyPr wrap="none" rtlCol="0">
            <a:spAutoFit/>
          </a:bodyPr>
          <a:lstStyle/>
          <a:p>
            <a:r>
              <a:rPr lang="zh-CN" altLang="en-US" dirty="0"/>
              <a:t>稀疏图</a:t>
            </a:r>
          </a:p>
        </p:txBody>
      </p:sp>
      <p:sp>
        <p:nvSpPr>
          <p:cNvPr id="29" name="矩形: 圆角 28">
            <a:extLst>
              <a:ext uri="{FF2B5EF4-FFF2-40B4-BE49-F238E27FC236}">
                <a16:creationId xmlns:a16="http://schemas.microsoft.com/office/drawing/2014/main" id="{F6A04699-9D82-B0CE-45C9-0E912E6F861A}"/>
              </a:ext>
            </a:extLst>
          </p:cNvPr>
          <p:cNvSpPr/>
          <p:nvPr/>
        </p:nvSpPr>
        <p:spPr>
          <a:xfrm>
            <a:off x="3128642" y="2983049"/>
            <a:ext cx="940606" cy="412173"/>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1" name="连接符: 肘形 30">
            <a:extLst>
              <a:ext uri="{FF2B5EF4-FFF2-40B4-BE49-F238E27FC236}">
                <a16:creationId xmlns:a16="http://schemas.microsoft.com/office/drawing/2014/main" id="{984FA4C2-0453-C964-B54F-CC8A507A5745}"/>
              </a:ext>
            </a:extLst>
          </p:cNvPr>
          <p:cNvCxnSpPr>
            <a:stCxn id="29" idx="3"/>
            <a:endCxn id="6" idx="2"/>
          </p:cNvCxnSpPr>
          <p:nvPr/>
        </p:nvCxnSpPr>
        <p:spPr>
          <a:xfrm flipV="1">
            <a:off x="4069248" y="2586338"/>
            <a:ext cx="1298239" cy="602798"/>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27" name="文本框 26">
            <a:extLst>
              <a:ext uri="{FF2B5EF4-FFF2-40B4-BE49-F238E27FC236}">
                <a16:creationId xmlns:a16="http://schemas.microsoft.com/office/drawing/2014/main" id="{E61D9630-9CC3-DFF1-6FB8-B84133CBD5BA}"/>
              </a:ext>
            </a:extLst>
          </p:cNvPr>
          <p:cNvSpPr txBox="1"/>
          <p:nvPr/>
        </p:nvSpPr>
        <p:spPr>
          <a:xfrm>
            <a:off x="422092" y="4509248"/>
            <a:ext cx="1338828" cy="369332"/>
          </a:xfrm>
          <a:prstGeom prst="rect">
            <a:avLst/>
          </a:prstGeom>
          <a:noFill/>
        </p:spPr>
        <p:txBody>
          <a:bodyPr wrap="none" rtlCol="0">
            <a:spAutoFit/>
          </a:bodyPr>
          <a:lstStyle/>
          <a:p>
            <a:r>
              <a:rPr lang="zh-CN" altLang="en-US" dirty="0"/>
              <a:t>名词的解析</a:t>
            </a:r>
          </a:p>
        </p:txBody>
      </p:sp>
      <p:sp>
        <p:nvSpPr>
          <p:cNvPr id="32" name="文本框 31">
            <a:extLst>
              <a:ext uri="{FF2B5EF4-FFF2-40B4-BE49-F238E27FC236}">
                <a16:creationId xmlns:a16="http://schemas.microsoft.com/office/drawing/2014/main" id="{413A2AA3-17E9-B893-ED65-76C8FD1598A5}"/>
              </a:ext>
            </a:extLst>
          </p:cNvPr>
          <p:cNvSpPr txBox="1"/>
          <p:nvPr/>
        </p:nvSpPr>
        <p:spPr>
          <a:xfrm>
            <a:off x="497433" y="4135158"/>
            <a:ext cx="1263487" cy="369332"/>
          </a:xfrm>
          <a:prstGeom prst="rect">
            <a:avLst/>
          </a:prstGeom>
          <a:noFill/>
        </p:spPr>
        <p:txBody>
          <a:bodyPr wrap="none" rtlCol="0">
            <a:spAutoFit/>
          </a:bodyPr>
          <a:lstStyle/>
          <a:p>
            <a:r>
              <a:rPr lang="en-US" altLang="zh-CN" dirty="0"/>
              <a:t>GNN </a:t>
            </a:r>
            <a:r>
              <a:rPr lang="zh-CN" altLang="en-US" dirty="0"/>
              <a:t>模型 </a:t>
            </a:r>
          </a:p>
        </p:txBody>
      </p:sp>
    </p:spTree>
    <p:extLst>
      <p:ext uri="{BB962C8B-B14F-4D97-AF65-F5344CB8AC3E}">
        <p14:creationId xmlns:p14="http://schemas.microsoft.com/office/powerpoint/2010/main" val="26873043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9CB1F6F4-FF67-57CD-1CE0-97096C89D987}"/>
              </a:ext>
            </a:extLst>
          </p:cNvPr>
          <p:cNvSpPr txBox="1"/>
          <p:nvPr/>
        </p:nvSpPr>
        <p:spPr>
          <a:xfrm>
            <a:off x="487680" y="827798"/>
            <a:ext cx="9204960" cy="4288995"/>
          </a:xfrm>
          <a:prstGeom prst="rect">
            <a:avLst/>
          </a:prstGeom>
          <a:noFill/>
        </p:spPr>
        <p:txBody>
          <a:bodyPr wrap="square">
            <a:spAutoFit/>
          </a:bodyPr>
          <a:lstStyle/>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缺乏现实案例</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O1</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）：需提供实际案例或用例，帮助非专家理解框架的动机和阶段。</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加一两句动机的内容（动机</a:t>
            </a:r>
            <a:r>
              <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场景） </a:t>
            </a:r>
            <a:r>
              <a:rPr lang="en-US"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introduce</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当中 引言部分</a:t>
            </a:r>
            <a:endPar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理论基础不足</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O2</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）：威胁模型和</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问题未形式化定义</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算法缺乏理论保证</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（待定）</a:t>
            </a:r>
            <a:endPar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相关工作缺失</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O3</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）：未调研相关文献，难以评估新颖性。</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做图数据集权属保护的相关工作</a:t>
            </a:r>
            <a:endParaRPr lang="zh-CN" altLang="zh-CN"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威胁模型需澄清</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O4</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）：第</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4</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节的威胁模型是否为新模型？需明确并举例说明其现实性。</a:t>
            </a:r>
          </a:p>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实验数据规模不足</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O5</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）：实验应包含超百万条边的数据集。</a:t>
            </a:r>
            <a:r>
              <a:rPr lang="zh-CN" altLang="en-US" sz="1800"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对比方法 </a:t>
            </a:r>
            <a:r>
              <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2025</a:t>
            </a:r>
          </a:p>
          <a:p>
            <a:pPr marL="342900" lvl="0" indent="-342900">
              <a:lnSpc>
                <a:spcPct val="115000"/>
              </a:lnSpc>
              <a:spcAft>
                <a:spcPts val="800"/>
              </a:spcAft>
              <a:buSzPts val="1000"/>
              <a:buFont typeface="Symbol" panose="05050102010706020507" pitchFamily="18" charset="2"/>
              <a:buChar char=""/>
              <a:tabLst>
                <a:tab pos="457200" algn="l"/>
              </a:tabLst>
            </a:pPr>
            <a:r>
              <a:rPr lang="zh-CN" altLang="zh-CN" sz="1800" b="1" kern="100" dirty="0">
                <a:effectLst/>
                <a:latin typeface="Times New Roman" panose="02020603050405020304" pitchFamily="18" charset="0"/>
                <a:ea typeface="宋体" panose="02010600030101010101" pitchFamily="2" charset="-122"/>
                <a:cs typeface="Times New Roman" panose="02020603050405020304" pitchFamily="18" charset="0"/>
              </a:rPr>
              <a:t>结果合理性存疑</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O6</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）：新框架在所有方面均优于现有</a:t>
            </a:r>
            <a:r>
              <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SOTA</a:t>
            </a:r>
            <a:r>
              <a:rPr lang="zh-CN" altLang="zh-CN" sz="1800" kern="100" dirty="0">
                <a:effectLst/>
                <a:latin typeface="Times New Roman" panose="02020603050405020304" pitchFamily="18" charset="0"/>
                <a:ea typeface="宋体" panose="02010600030101010101" pitchFamily="2" charset="-122"/>
                <a:cs typeface="Times New Roman" panose="02020603050405020304" pitchFamily="18" charset="0"/>
              </a:rPr>
              <a:t>系统，需解释原因并验证是否存在未改进的方面。</a:t>
            </a:r>
            <a:endParaRPr lang="en-US" altLang="zh-CN" sz="1800"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endParaRPr lang="en-US" altLang="zh-CN" kern="100" dirty="0">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endParaRPr lang="en-US" altLang="zh-CN" kern="1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8" name="文本框 7">
            <a:extLst>
              <a:ext uri="{FF2B5EF4-FFF2-40B4-BE49-F238E27FC236}">
                <a16:creationId xmlns:a16="http://schemas.microsoft.com/office/drawing/2014/main" id="{9D4CBA16-616D-2737-A9CA-32A301D598C7}"/>
              </a:ext>
            </a:extLst>
          </p:cNvPr>
          <p:cNvSpPr txBox="1"/>
          <p:nvPr/>
        </p:nvSpPr>
        <p:spPr>
          <a:xfrm>
            <a:off x="853440" y="335280"/>
            <a:ext cx="439544" cy="369332"/>
          </a:xfrm>
          <a:prstGeom prst="rect">
            <a:avLst/>
          </a:prstGeom>
          <a:noFill/>
        </p:spPr>
        <p:txBody>
          <a:bodyPr wrap="none" rtlCol="0">
            <a:spAutoFit/>
          </a:bodyPr>
          <a:lstStyle/>
          <a:p>
            <a:r>
              <a:rPr lang="en-US" altLang="zh-CN" dirty="0"/>
              <a:t>R1</a:t>
            </a:r>
            <a:endParaRPr lang="zh-CN" altLang="en-US" dirty="0"/>
          </a:p>
        </p:txBody>
      </p:sp>
    </p:spTree>
    <p:extLst>
      <p:ext uri="{BB962C8B-B14F-4D97-AF65-F5344CB8AC3E}">
        <p14:creationId xmlns:p14="http://schemas.microsoft.com/office/powerpoint/2010/main" val="3975674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9FEAB661-5D97-C114-B99A-9E3913CEAD02}"/>
              </a:ext>
            </a:extLst>
          </p:cNvPr>
          <p:cNvSpPr txBox="1"/>
          <p:nvPr/>
        </p:nvSpPr>
        <p:spPr>
          <a:xfrm>
            <a:off x="809214" y="289676"/>
            <a:ext cx="8849360" cy="2704202"/>
          </a:xfrm>
          <a:prstGeom prst="rect">
            <a:avLst/>
          </a:prstGeom>
          <a:noFill/>
        </p:spPr>
        <p:txBody>
          <a:bodyPr wrap="square">
            <a:spAutoFit/>
          </a:bodyPr>
          <a:lstStyle/>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对抗更强攻击者的鲁棒性不足</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O1</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）：未分析主动攻击者（如</a:t>
            </a:r>
            <a:r>
              <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模型剪枝</a:t>
            </a:r>
            <a:r>
              <a:rPr lang="en-US"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待定</a:t>
            </a:r>
            <a:r>
              <a:rPr lang="en-US"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混合训练数据</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）对方案的影响。</a:t>
            </a: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设计选择缺乏</a:t>
            </a:r>
            <a:r>
              <a:rPr lang="zh-CN" altLang="zh-CN" b="1"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理论支持</a:t>
            </a:r>
            <a:r>
              <a:rPr lang="zh-CN" altLang="en-US" b="1"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（不好改）</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O2</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p>
          <a:p>
            <a:pPr marL="742950" lvl="1" indent="-285750">
              <a:lnSpc>
                <a:spcPct val="115000"/>
              </a:lnSpc>
              <a:spcAft>
                <a:spcPts val="800"/>
              </a:spcAft>
              <a:buSzPts val="1000"/>
              <a:buFont typeface="Courier New" panose="02070309020205020404" pitchFamily="49" charset="0"/>
              <a:buChar char="o"/>
              <a:tabLst>
                <a:tab pos="914400" algn="l"/>
              </a:tabLst>
            </a:pP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选择高预测熵节点作为</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硬节点</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的有效性依赖数据。</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 引入的语句</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超参数的选择未充分论证。</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 </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简洁的解释选择超参数的原因 巧妙一点</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实验指标单一</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O3</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）：仅报告验证成功率（</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VSR</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），需补充</a:t>
            </a:r>
            <a:r>
              <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误报率</a:t>
            </a:r>
            <a:r>
              <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 </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F1</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等指标。</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（增加新场景实验的时候考虑）</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E07347C4-C9BF-E92E-A350-C7E177F14222}"/>
              </a:ext>
            </a:extLst>
          </p:cNvPr>
          <p:cNvSpPr txBox="1"/>
          <p:nvPr/>
        </p:nvSpPr>
        <p:spPr>
          <a:xfrm>
            <a:off x="880932" y="0"/>
            <a:ext cx="439544" cy="369332"/>
          </a:xfrm>
          <a:prstGeom prst="rect">
            <a:avLst/>
          </a:prstGeom>
          <a:noFill/>
        </p:spPr>
        <p:txBody>
          <a:bodyPr wrap="none" rtlCol="0">
            <a:spAutoFit/>
          </a:bodyPr>
          <a:lstStyle/>
          <a:p>
            <a:r>
              <a:rPr lang="en-US" altLang="zh-CN" dirty="0"/>
              <a:t>R2</a:t>
            </a:r>
            <a:endParaRPr lang="zh-CN" altLang="en-US" dirty="0"/>
          </a:p>
        </p:txBody>
      </p:sp>
      <p:sp>
        <p:nvSpPr>
          <p:cNvPr id="3" name="文本框 2">
            <a:extLst>
              <a:ext uri="{FF2B5EF4-FFF2-40B4-BE49-F238E27FC236}">
                <a16:creationId xmlns:a16="http://schemas.microsoft.com/office/drawing/2014/main" id="{CF4C6A4E-E6D5-BFCC-9742-7448ECC7D7C2}"/>
              </a:ext>
            </a:extLst>
          </p:cNvPr>
          <p:cNvSpPr txBox="1"/>
          <p:nvPr/>
        </p:nvSpPr>
        <p:spPr>
          <a:xfrm>
            <a:off x="555810" y="2993878"/>
            <a:ext cx="10623177" cy="3693319"/>
          </a:xfrm>
          <a:prstGeom prst="rect">
            <a:avLst/>
          </a:prstGeom>
          <a:noFill/>
        </p:spPr>
        <p:txBody>
          <a:bodyPr wrap="square">
            <a:spAutoFit/>
          </a:bodyPr>
          <a:lstStyle/>
          <a:p>
            <a:pPr marL="285750" indent="-285750">
              <a:buFont typeface="Wingdings" panose="05000000000000000000" pitchFamily="2" charset="2"/>
              <a:buChar char="l"/>
            </a:pPr>
            <a:r>
              <a:rPr lang="zh-CN" altLang="en-US"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图</a:t>
            </a:r>
            <a:r>
              <a:rPr lang="en-US" altLang="zh-CN"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2</a:t>
            </a:r>
            <a:r>
              <a:rPr lang="zh-CN" altLang="en-US"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较难理解。能否更详细地解释不同类型节点（如“</a:t>
            </a:r>
            <a:r>
              <a:rPr lang="zh-CN" altLang="en-US" b="0" i="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困难节点</a:t>
            </a:r>
            <a:r>
              <a:rPr lang="zh-CN" altLang="en-US"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P</a:t>
            </a:r>
            <a:r>
              <a:rPr lang="zh-CN" altLang="en-US"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节点”、“</a:t>
            </a:r>
            <a:r>
              <a:rPr lang="en-US" altLang="zh-CN"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T</a:t>
            </a:r>
            <a:r>
              <a:rPr lang="zh-CN" altLang="en-US" b="0" i="0" dirty="0">
                <a:solidFill>
                  <a:srgbClr val="111133"/>
                </a:solidFill>
                <a:effectLst/>
                <a:latin typeface="Times New Roman" panose="02020603050405020304" pitchFamily="18" charset="0"/>
                <a:ea typeface="宋体" panose="02010600030101010101" pitchFamily="2" charset="-122"/>
                <a:cs typeface="Times New Roman" panose="02020603050405020304" pitchFamily="18" charset="0"/>
              </a:rPr>
              <a:t>节点”）的区别以及整个流程的执行顺序？</a:t>
            </a:r>
            <a:r>
              <a:rPr lang="zh-CN" altLang="en-US" b="0" i="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（关注新概念的形象化的描述和解释）</a:t>
            </a:r>
            <a:endParaRPr lang="en-US" altLang="zh-CN" b="0" i="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285750" indent="-285750">
              <a:buFont typeface="Wingdings" panose="05000000000000000000" pitchFamily="2" charset="2"/>
              <a:buChar char="l"/>
            </a:pPr>
            <a:endPar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endParaRPr>
          </a:p>
          <a:p>
            <a:pPr marL="285750" indent="-285750">
              <a:buFont typeface="Wingdings" panose="05000000000000000000" pitchFamily="2" charset="2"/>
              <a:buChar char="l"/>
            </a:pPr>
            <a:r>
              <a:rPr lang="zh-CN" altLang="en-US" dirty="0">
                <a:solidFill>
                  <a:srgbClr val="111133"/>
                </a:solidFill>
                <a:latin typeface="宋体" panose="02010600030101010101" pitchFamily="2" charset="-122"/>
                <a:ea typeface="宋体" panose="02010600030101010101" pitchFamily="2" charset="-122"/>
                <a:cs typeface="Times New Roman" panose="02020603050405020304" pitchFamily="18" charset="0"/>
              </a:rPr>
              <a:t>“无损”（</a:t>
            </a:r>
            <a:r>
              <a:rPr lang="en-US" altLang="zh-CN" dirty="0">
                <a:solidFill>
                  <a:srgbClr val="111133"/>
                </a:solidFill>
                <a:latin typeface="宋体" panose="02010600030101010101" pitchFamily="2" charset="-122"/>
                <a:ea typeface="宋体" panose="02010600030101010101" pitchFamily="2" charset="-122"/>
                <a:cs typeface="Times New Roman" panose="02020603050405020304" pitchFamily="18" charset="0"/>
              </a:rPr>
              <a:t>damage-free</a:t>
            </a:r>
            <a:r>
              <a:rPr lang="zh-CN" altLang="en-US" dirty="0">
                <a:solidFill>
                  <a:srgbClr val="111133"/>
                </a:solidFill>
                <a:latin typeface="宋体" panose="02010600030101010101" pitchFamily="2" charset="-122"/>
                <a:ea typeface="宋体" panose="02010600030101010101" pitchFamily="2" charset="-122"/>
                <a:cs typeface="Times New Roman" panose="02020603050405020304" pitchFamily="18" charset="0"/>
              </a:rPr>
              <a:t>）这一表述可能言过其实，因为所提方案确实对数据进行了扰动，即引入了某种“损伤”。使用“保持效用”（</a:t>
            </a:r>
            <a:r>
              <a:rPr lang="en-US" altLang="zh-CN" dirty="0">
                <a:solidFill>
                  <a:srgbClr val="FF0000"/>
                </a:solidFill>
                <a:latin typeface="宋体" panose="02010600030101010101" pitchFamily="2" charset="-122"/>
                <a:ea typeface="宋体" panose="02010600030101010101" pitchFamily="2" charset="-122"/>
                <a:cs typeface="Times New Roman" panose="02020603050405020304" pitchFamily="18" charset="0"/>
              </a:rPr>
              <a:t>utility-preserving</a:t>
            </a:r>
            <a:r>
              <a:rPr lang="zh-CN" altLang="en-US" dirty="0">
                <a:solidFill>
                  <a:srgbClr val="111133"/>
                </a:solidFill>
                <a:latin typeface="宋体" panose="02010600030101010101" pitchFamily="2" charset="-122"/>
                <a:ea typeface="宋体" panose="02010600030101010101" pitchFamily="2" charset="-122"/>
                <a:cs typeface="Times New Roman" panose="02020603050405020304" pitchFamily="18" charset="0"/>
              </a:rPr>
              <a:t>）可能更为准确。</a:t>
            </a:r>
            <a:r>
              <a:rPr lang="zh-CN" altLang="en-US" dirty="0">
                <a:solidFill>
                  <a:srgbClr val="FF0000"/>
                </a:solidFill>
                <a:latin typeface="宋体" panose="02010600030101010101" pitchFamily="2" charset="-122"/>
                <a:ea typeface="宋体" panose="02010600030101010101" pitchFamily="2" charset="-122"/>
                <a:cs typeface="Times New Roman" panose="02020603050405020304" pitchFamily="18" charset="0"/>
              </a:rPr>
              <a:t>（无损的形容词替换）检查替换后语句是否合理</a:t>
            </a:r>
            <a:r>
              <a:rPr lang="en-US" altLang="zh-CN" dirty="0">
                <a:solidFill>
                  <a:srgbClr val="FF0000"/>
                </a:solidFill>
                <a:latin typeface="宋体" panose="02010600030101010101" pitchFamily="2" charset="-122"/>
                <a:ea typeface="宋体" panose="02010600030101010101" pitchFamily="2" charset="-122"/>
                <a:cs typeface="Times New Roman" panose="02020603050405020304" pitchFamily="18" charset="0"/>
              </a:rPr>
              <a:t> </a:t>
            </a:r>
            <a:r>
              <a:rPr lang="zh-CN" altLang="en-US" dirty="0">
                <a:solidFill>
                  <a:srgbClr val="FF0000"/>
                </a:solidFill>
                <a:latin typeface="宋体" panose="02010600030101010101" pitchFamily="2" charset="-122"/>
                <a:ea typeface="宋体" panose="02010600030101010101" pitchFamily="2" charset="-122"/>
                <a:cs typeface="Times New Roman" panose="02020603050405020304" pitchFamily="18" charset="0"/>
              </a:rPr>
              <a:t>本身 前后两句话 </a:t>
            </a:r>
            <a:r>
              <a:rPr lang="en-US" altLang="zh-CN" dirty="0">
                <a:solidFill>
                  <a:srgbClr val="FF0000"/>
                </a:solidFill>
                <a:latin typeface="宋体" panose="02010600030101010101" pitchFamily="2" charset="-122"/>
                <a:ea typeface="宋体" panose="02010600030101010101" pitchFamily="2" charset="-122"/>
                <a:cs typeface="Times New Roman" panose="02020603050405020304" pitchFamily="18" charset="0"/>
              </a:rPr>
              <a:t>insight </a:t>
            </a:r>
            <a:r>
              <a:rPr lang="zh-CN" altLang="en-US" dirty="0">
                <a:solidFill>
                  <a:srgbClr val="FF0000"/>
                </a:solidFill>
                <a:latin typeface="宋体" panose="02010600030101010101" pitchFamily="2" charset="-122"/>
                <a:ea typeface="宋体" panose="02010600030101010101" pitchFamily="2" charset="-122"/>
                <a:cs typeface="Times New Roman" panose="02020603050405020304" pitchFamily="18" charset="0"/>
              </a:rPr>
              <a:t>对数据集效用没有影响 </a:t>
            </a:r>
            <a:r>
              <a:rPr lang="en-US" altLang="zh-CN" dirty="0">
                <a:solidFill>
                  <a:srgbClr val="FF0000"/>
                </a:solidFill>
                <a:latin typeface="宋体" panose="02010600030101010101" pitchFamily="2" charset="-122"/>
                <a:ea typeface="宋体" panose="02010600030101010101" pitchFamily="2" charset="-122"/>
                <a:cs typeface="Times New Roman" panose="02020603050405020304" pitchFamily="18" charset="0"/>
              </a:rPr>
              <a:t>-&gt;</a:t>
            </a:r>
            <a:r>
              <a:rPr lang="zh-CN" altLang="en-US" dirty="0">
                <a:solidFill>
                  <a:srgbClr val="FF0000"/>
                </a:solidFill>
                <a:latin typeface="宋体" panose="02010600030101010101" pitchFamily="2" charset="-122"/>
                <a:ea typeface="宋体" panose="02010600030101010101" pitchFamily="2" charset="-122"/>
                <a:cs typeface="Times New Roman" panose="02020603050405020304" pitchFamily="18" charset="0"/>
              </a:rPr>
              <a:t>混合训练 混合前后对数据集效用的影响对比实验</a:t>
            </a:r>
            <a:endParaRPr lang="en-US" altLang="zh-CN" dirty="0">
              <a:solidFill>
                <a:srgbClr val="111133"/>
              </a:solidFill>
              <a:latin typeface="宋体" panose="02010600030101010101" pitchFamily="2" charset="-122"/>
              <a:ea typeface="宋体" panose="02010600030101010101" pitchFamily="2" charset="-122"/>
              <a:cs typeface="Times New Roman" panose="02020603050405020304" pitchFamily="18" charset="0"/>
            </a:endParaRPr>
          </a:p>
          <a:p>
            <a:pPr marL="285750" indent="-285750">
              <a:buFont typeface="Wingdings" panose="05000000000000000000" pitchFamily="2" charset="2"/>
              <a:buChar char="l"/>
            </a:pP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如 </a:t>
            </a:r>
            <a:r>
              <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O1 </a:t>
            </a: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和 </a:t>
            </a:r>
            <a:r>
              <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O2 </a:t>
            </a: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所述，本文的主要问题在于攻击者模型较为薄弱。为增强论文说服力，建议作者分析在“知情攻击者”（</a:t>
            </a:r>
            <a:r>
              <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informed attacker</a:t>
            </a: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）场景下的方案表现，即攻击者已知晓该方案的设计原理。具体而言，作者可测试白盒攻击者采用针对性防御手段的情况，例如：基于图数据增强的对抗训练、差分隐私训练（如 </a:t>
            </a:r>
            <a:r>
              <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DP-SGD</a:t>
            </a: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）、知识蒸馏、模型校准</a:t>
            </a:r>
            <a:r>
              <a:rPr lang="en-US" altLang="zh-CN"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dirty="0">
                <a:solidFill>
                  <a:srgbClr val="111133"/>
                </a:solidFill>
                <a:latin typeface="Times New Roman" panose="02020603050405020304" pitchFamily="18" charset="0"/>
                <a:ea typeface="宋体" panose="02010600030101010101" pitchFamily="2" charset="-122"/>
                <a:cs typeface="Times New Roman" panose="02020603050405020304" pitchFamily="18" charset="0"/>
              </a:rPr>
              <a:t>温度缩放、训练后量化，以及使用干净数据与带水印数据混合训练等。</a:t>
            </a:r>
            <a:r>
              <a:rPr lang="zh-CN" altLang="en-US"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（自适应攻击者的切入点） 版权窃取的攻击方式  </a:t>
            </a:r>
            <a:r>
              <a:rPr lang="en-US" altLang="zh-CN"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1</a:t>
            </a:r>
            <a:r>
              <a:rPr lang="zh-CN" altLang="en-US"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、涉及这一部分的描述要做修改（在确定好位置之后，增加一些描述）</a:t>
            </a:r>
            <a:r>
              <a:rPr lang="en-US" altLang="zh-CN"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 2</a:t>
            </a:r>
            <a:r>
              <a:rPr lang="zh-CN" altLang="en-US"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、要增加相应的实验来进行作证</a:t>
            </a:r>
            <a:endParaRPr lang="en-US" altLang="zh-CN"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8497188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9FEAB661-5D97-C114-B99A-9E3913CEAD02}"/>
              </a:ext>
            </a:extLst>
          </p:cNvPr>
          <p:cNvSpPr txBox="1"/>
          <p:nvPr/>
        </p:nvSpPr>
        <p:spPr>
          <a:xfrm>
            <a:off x="398631" y="529525"/>
            <a:ext cx="11730616" cy="5231047"/>
          </a:xfrm>
          <a:prstGeom prst="rect">
            <a:avLst/>
          </a:prstGeom>
          <a:noFill/>
        </p:spPr>
        <p:txBody>
          <a:bodyPr wrap="square">
            <a:spAutoFit/>
          </a:bodyPr>
          <a:lstStyle/>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可行性讨论不足</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O1</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）：若攻击者无法访问模型，方法是否可行？需讨论限制或提出替代方案。</a:t>
            </a: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任务特定性问题</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O2</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）：水印对不同任务（如节点分类</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 vs. </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图</a:t>
            </a:r>
            <a:r>
              <a:rPr lang="zh-CN" altLang="en-US" kern="100" dirty="0">
                <a:effectLst/>
                <a:latin typeface="Times New Roman" panose="02020603050405020304" pitchFamily="18" charset="0"/>
                <a:ea typeface="宋体" panose="02010600030101010101" pitchFamily="2" charset="-122"/>
                <a:cs typeface="Times New Roman" panose="02020603050405020304" pitchFamily="18" charset="0"/>
              </a:rPr>
              <a:t>分类</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）的泛化能力不足。</a:t>
            </a: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结构异常检测评估缺失</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O3</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）：未量化评估水印对结构异常检测（如子图稀有性）的鲁棒性。</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N/A</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实验数据问题）</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代理模型依赖风险</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O4</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）：若代理模型泄露，攻击者可能移除水印。</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（新场景 知道扰动如何生成强度的设定   体现权属验证的方案稳定性和鲁棒性）</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超参数敏感性分析缺失</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O6</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p>
          <a:p>
            <a:pPr marL="742950" lvl="1" indent="-285750">
              <a:lnSpc>
                <a:spcPct val="115000"/>
              </a:lnSpc>
              <a:spcAft>
                <a:spcPts val="800"/>
              </a:spcAft>
              <a:buSzPts val="1000"/>
              <a:buFont typeface="Courier New" panose="02070309020205020404" pitchFamily="49" charset="0"/>
              <a:buChar char="o"/>
              <a:tabLst>
                <a:tab pos="914400" algn="l"/>
              </a:tabLst>
            </a:pP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未分析超参数（如</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k-hop</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子图大小）对性能的影响。</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补充</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742950" lvl="1" indent="-285750">
              <a:lnSpc>
                <a:spcPct val="115000"/>
              </a:lnSpc>
              <a:spcAft>
                <a:spcPts val="800"/>
              </a:spcAft>
              <a:buSzPts val="1000"/>
              <a:buFont typeface="Courier New" panose="02070309020205020404" pitchFamily="49" charset="0"/>
              <a:buChar char="o"/>
              <a:tabLst>
                <a:tab pos="914400" algn="l"/>
              </a:tabLst>
            </a:pP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双提示矩阵的初始化策略未明确。</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补充</a:t>
            </a:r>
            <a:endPar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双层优化问题</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O7</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）：未讨论收敛性、稳定性及计算效率，可能影响实际应用。</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（内容不够的时候添加）</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模型异质性下的转移性不足</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O8</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）：需验证方法在模型能力差异大时的有效性。</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（内容不够的时候添加）</a:t>
            </a:r>
            <a:endPar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水印隐蔽性验证不足</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O9</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）：需证明无触发提示时水印不影响正常任务性能。</a:t>
            </a:r>
            <a:r>
              <a:rPr lang="zh-CN" altLang="en-US"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（看看相关内容的描述是否清楚）</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zh-CN" altLang="zh-CN" b="1" kern="100" dirty="0">
                <a:effectLst/>
                <a:latin typeface="Times New Roman" panose="02020603050405020304" pitchFamily="18" charset="0"/>
                <a:ea typeface="宋体" panose="02010600030101010101" pitchFamily="2" charset="-122"/>
                <a:cs typeface="Times New Roman" panose="02020603050405020304" pitchFamily="18" charset="0"/>
              </a:rPr>
              <a:t>对比实验不充分</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kern="100" dirty="0">
                <a:effectLst/>
                <a:latin typeface="Times New Roman" panose="02020603050405020304" pitchFamily="18" charset="0"/>
                <a:ea typeface="宋体" panose="02010600030101010101" pitchFamily="2" charset="-122"/>
                <a:cs typeface="Times New Roman" panose="02020603050405020304" pitchFamily="18" charset="0"/>
              </a:rPr>
              <a:t>O10</a:t>
            </a:r>
            <a:r>
              <a:rPr lang="zh-CN" altLang="zh-CN" kern="100" dirty="0">
                <a:effectLst/>
                <a:latin typeface="Times New Roman" panose="02020603050405020304" pitchFamily="18" charset="0"/>
                <a:ea typeface="宋体" panose="02010600030101010101" pitchFamily="2" charset="-122"/>
                <a:cs typeface="Times New Roman" panose="02020603050405020304" pitchFamily="18" charset="0"/>
              </a:rPr>
              <a:t>）：未与现代非侵入式验证方法直接比较。</a:t>
            </a:r>
            <a:r>
              <a:rPr lang="zh-CN" altLang="en-US" kern="100" dirty="0">
                <a:effectLst/>
                <a:latin typeface="Times New Roman" panose="02020603050405020304" pitchFamily="18" charset="0"/>
                <a:ea typeface="宋体" panose="02010600030101010101" pitchFamily="2" charset="-122"/>
                <a:cs typeface="Times New Roman" panose="02020603050405020304" pitchFamily="18" charset="0"/>
              </a:rPr>
              <a:t>没有对比方法</a:t>
            </a:r>
            <a:endParaRPr lang="zh-CN" altLang="zh-CN"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E07347C4-C9BF-E92E-A350-C7E177F14222}"/>
              </a:ext>
            </a:extLst>
          </p:cNvPr>
          <p:cNvSpPr txBox="1"/>
          <p:nvPr/>
        </p:nvSpPr>
        <p:spPr>
          <a:xfrm>
            <a:off x="656814" y="141781"/>
            <a:ext cx="2137124" cy="369332"/>
          </a:xfrm>
          <a:prstGeom prst="rect">
            <a:avLst/>
          </a:prstGeom>
          <a:noFill/>
        </p:spPr>
        <p:txBody>
          <a:bodyPr wrap="none" rtlCol="0">
            <a:spAutoFit/>
          </a:bodyPr>
          <a:lstStyle/>
          <a:p>
            <a:r>
              <a:rPr lang="en-US" altLang="zh-CN" dirty="0"/>
              <a:t>R3</a:t>
            </a:r>
            <a:r>
              <a:rPr lang="zh-CN" altLang="en-US" dirty="0"/>
              <a:t>（创新性不足）</a:t>
            </a:r>
          </a:p>
        </p:txBody>
      </p:sp>
    </p:spTree>
    <p:extLst>
      <p:ext uri="{BB962C8B-B14F-4D97-AF65-F5344CB8AC3E}">
        <p14:creationId xmlns:p14="http://schemas.microsoft.com/office/powerpoint/2010/main" val="40492182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1B23A45-A09B-8EA3-135E-B740D02BD827}"/>
              </a:ext>
            </a:extLst>
          </p:cNvPr>
          <p:cNvSpPr txBox="1"/>
          <p:nvPr/>
        </p:nvSpPr>
        <p:spPr>
          <a:xfrm>
            <a:off x="735104" y="1013013"/>
            <a:ext cx="8065028" cy="923330"/>
          </a:xfrm>
          <a:prstGeom prst="rect">
            <a:avLst/>
          </a:prstGeom>
          <a:noFill/>
        </p:spPr>
        <p:txBody>
          <a:bodyPr wrap="none" rtlCol="0">
            <a:spAutoFit/>
          </a:bodyPr>
          <a:lstStyle/>
          <a:p>
            <a:r>
              <a:rPr lang="en-US" altLang="zh-CN" dirty="0"/>
              <a:t>1</a:t>
            </a:r>
            <a:r>
              <a:rPr lang="zh-CN" altLang="en-US" dirty="0"/>
              <a:t>、投</a:t>
            </a:r>
            <a:r>
              <a:rPr lang="en-US" altLang="zh-CN" dirty="0"/>
              <a:t>TDSC </a:t>
            </a:r>
            <a:r>
              <a:rPr lang="zh-CN" altLang="en-US" dirty="0"/>
              <a:t>把现有的论文换模板，考虑把附录放到正文，考虑逻辑，看看长度</a:t>
            </a:r>
            <a:endParaRPr lang="en-US" altLang="zh-CN" dirty="0"/>
          </a:p>
          <a:p>
            <a:r>
              <a:rPr lang="en-US" altLang="zh-CN" dirty="0"/>
              <a:t>2</a:t>
            </a:r>
            <a:r>
              <a:rPr lang="zh-CN" altLang="en-US" dirty="0"/>
              <a:t>、再次讨论文章的形式，</a:t>
            </a:r>
            <a:endParaRPr lang="en-US" altLang="zh-CN" dirty="0"/>
          </a:p>
          <a:p>
            <a:r>
              <a:rPr lang="en-US" altLang="zh-CN" dirty="0"/>
              <a:t>3</a:t>
            </a:r>
            <a:r>
              <a:rPr lang="zh-CN" altLang="en-US" dirty="0"/>
              <a:t>、考虑三个审稿人的问题在新模板上添加</a:t>
            </a:r>
            <a:endParaRPr lang="en-US" altLang="zh-CN" dirty="0"/>
          </a:p>
        </p:txBody>
      </p:sp>
    </p:spTree>
    <p:extLst>
      <p:ext uri="{BB962C8B-B14F-4D97-AF65-F5344CB8AC3E}">
        <p14:creationId xmlns:p14="http://schemas.microsoft.com/office/powerpoint/2010/main" val="37052986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A496D697-BEEC-1068-50F9-3AAAFCE5DC27}"/>
              </a:ext>
            </a:extLst>
          </p:cNvPr>
          <p:cNvSpPr txBox="1"/>
          <p:nvPr/>
        </p:nvSpPr>
        <p:spPr>
          <a:xfrm>
            <a:off x="475128" y="415938"/>
            <a:ext cx="11098307" cy="6073329"/>
          </a:xfrm>
          <a:prstGeom prst="rect">
            <a:avLst/>
          </a:prstGeom>
          <a:noFill/>
        </p:spPr>
        <p:txBody>
          <a:bodyPr wrap="square">
            <a:spAutoFit/>
          </a:bodyPr>
          <a:lstStyle/>
          <a:p>
            <a:pPr marL="342900" lvl="0" indent="-342900">
              <a:lnSpc>
                <a:spcPct val="115000"/>
              </a:lnSpc>
              <a:spcAft>
                <a:spcPts val="800"/>
              </a:spcAft>
              <a:buSzPts val="1000"/>
              <a:buFont typeface="Symbol" panose="05050102010706020507" pitchFamily="18" charset="2"/>
              <a:buChar char=""/>
              <a:tabLst>
                <a:tab pos="457200" algn="l"/>
              </a:tabLst>
            </a:pPr>
            <a:r>
              <a:rPr lang="zh-CN" altLang="en-US"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rPr>
              <a:t>加一两句动机的内容（动机</a:t>
            </a:r>
            <a:r>
              <a:rPr lang="en-US" altLang="zh-CN"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rPr>
              <a:t>+</a:t>
            </a:r>
            <a:r>
              <a:rPr lang="zh-CN" altLang="en-US"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rPr>
              <a:t>场景） </a:t>
            </a:r>
            <a:r>
              <a:rPr lang="en-US" altLang="zh-CN"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rPr>
              <a:t>introduce</a:t>
            </a:r>
            <a:r>
              <a:rPr lang="zh-CN" altLang="en-US"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rPr>
              <a:t>当中 引言部分</a:t>
            </a:r>
            <a:endParaRPr lang="en-US" altLang="zh-CN" sz="1800" strike="sngStrike" kern="100" dirty="0">
              <a:effectLst/>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对比方法 </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2025</a:t>
            </a:r>
          </a:p>
          <a:p>
            <a:pPr marL="342900" indent="-342900">
              <a:lnSpc>
                <a:spcPct val="115000"/>
              </a:lnSpc>
              <a:spcAft>
                <a:spcPts val="800"/>
              </a:spcAft>
              <a:buSzPts val="1000"/>
              <a:buFont typeface="Symbol" panose="05050102010706020507" pitchFamily="18" charset="2"/>
              <a:buChar char=""/>
              <a:tabLst>
                <a:tab pos="457200" algn="l"/>
              </a:tabLst>
            </a:pP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混合训练数据</a:t>
            </a: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对比实验  </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每个涉及到数据集的实验都要加上混合数据集吗？</a:t>
            </a:r>
            <a:endPar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选择高预测熵节点作为</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a:t>
            </a: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硬节点</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a:t>
            </a: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的有效性依赖数据。</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a:t>
            </a: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 引入的语句</a:t>
            </a:r>
            <a:endPar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简洁的解释选择超参数的原因 巧妙一点</a:t>
            </a:r>
            <a:endPar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strike="sngStrike" dirty="0">
                <a:latin typeface="宋体" panose="02010600030101010101" pitchFamily="2" charset="-122"/>
                <a:ea typeface="宋体" panose="02010600030101010101" pitchFamily="2" charset="-122"/>
                <a:cs typeface="Times New Roman" panose="02020603050405020304" pitchFamily="18" charset="0"/>
              </a:rPr>
              <a:t>（无损的形容词替换）检查替换后语句是否合理</a:t>
            </a:r>
            <a:r>
              <a:rPr lang="en-US" altLang="zh-CN" strike="sngStrike" dirty="0">
                <a:latin typeface="宋体" panose="02010600030101010101" pitchFamily="2" charset="-122"/>
                <a:ea typeface="宋体" panose="02010600030101010101" pitchFamily="2" charset="-122"/>
                <a:cs typeface="Times New Roman" panose="02020603050405020304" pitchFamily="18" charset="0"/>
              </a:rPr>
              <a:t> </a:t>
            </a:r>
            <a:r>
              <a:rPr lang="zh-CN" altLang="en-US" strike="sngStrike" dirty="0">
                <a:latin typeface="宋体" panose="02010600030101010101" pitchFamily="2" charset="-122"/>
                <a:ea typeface="宋体" panose="02010600030101010101" pitchFamily="2" charset="-122"/>
                <a:cs typeface="Times New Roman" panose="02020603050405020304" pitchFamily="18" charset="0"/>
              </a:rPr>
              <a:t>本身 前后两句话 </a:t>
            </a:r>
            <a:r>
              <a:rPr lang="en-US" altLang="zh-CN" strike="sngStrike" dirty="0">
                <a:latin typeface="宋体" panose="02010600030101010101" pitchFamily="2" charset="-122"/>
                <a:ea typeface="宋体" panose="02010600030101010101" pitchFamily="2" charset="-122"/>
                <a:cs typeface="Times New Roman" panose="02020603050405020304" pitchFamily="18" charset="0"/>
              </a:rPr>
              <a:t>insight </a:t>
            </a:r>
            <a:r>
              <a:rPr lang="zh-CN" altLang="en-US" strike="sngStrike" dirty="0">
                <a:latin typeface="宋体" panose="02010600030101010101" pitchFamily="2" charset="-122"/>
                <a:ea typeface="宋体" panose="02010600030101010101" pitchFamily="2" charset="-122"/>
                <a:cs typeface="Times New Roman" panose="02020603050405020304" pitchFamily="18" charset="0"/>
              </a:rPr>
              <a:t>对数据集效用没有影响 </a:t>
            </a:r>
            <a:r>
              <a:rPr lang="en-US" altLang="zh-CN" strike="sngStrike" dirty="0">
                <a:latin typeface="宋体" panose="02010600030101010101" pitchFamily="2" charset="-122"/>
                <a:ea typeface="宋体" panose="02010600030101010101" pitchFamily="2" charset="-122"/>
                <a:cs typeface="Times New Roman" panose="02020603050405020304" pitchFamily="18" charset="0"/>
              </a:rPr>
              <a:t>-&gt;</a:t>
            </a:r>
            <a:r>
              <a:rPr lang="zh-CN" altLang="en-US" strike="sngStrike" dirty="0">
                <a:latin typeface="宋体" panose="02010600030101010101" pitchFamily="2" charset="-122"/>
                <a:ea typeface="宋体" panose="02010600030101010101" pitchFamily="2" charset="-122"/>
                <a:cs typeface="Times New Roman" panose="02020603050405020304" pitchFamily="18" charset="0"/>
              </a:rPr>
              <a:t>混合训练 混合前后对数据集效用的影响对比实验</a:t>
            </a:r>
            <a:endParaRPr lang="en-US" altLang="zh-CN" strike="sngStrike" dirty="0">
              <a:latin typeface="宋体" panose="02010600030101010101" pitchFamily="2" charset="-122"/>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双提示矩阵的初始化策略未明确。</a:t>
            </a: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补充</a:t>
            </a:r>
            <a:endParaRPr lang="en-US" altLang="zh-CN" strike="sngStrike" dirty="0">
              <a:latin typeface="宋体" panose="02010600030101010101" pitchFamily="2" charset="-122"/>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N/A</a:t>
            </a:r>
            <a:r>
              <a:rPr lang="zh-CN" altLang="en-US" strike="sngStrike" kern="100" dirty="0">
                <a:latin typeface="Times New Roman" panose="02020603050405020304" pitchFamily="18" charset="0"/>
                <a:ea typeface="宋体" panose="02010600030101010101" pitchFamily="2" charset="-122"/>
                <a:cs typeface="Times New Roman" panose="02020603050405020304" pitchFamily="18" charset="0"/>
              </a:rPr>
              <a:t>实验数据问题）</a:t>
            </a:r>
            <a:endPar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endParaRPr>
          </a:p>
          <a:p>
            <a:pPr>
              <a:lnSpc>
                <a:spcPct val="115000"/>
              </a:lnSpc>
              <a:spcAft>
                <a:spcPts val="800"/>
              </a:spcAft>
              <a:buSzPts val="1000"/>
              <a:tabLst>
                <a:tab pos="457200" algn="l"/>
              </a:tabLst>
            </a:pPr>
            <a:r>
              <a:rPr lang="zh-CN" altLang="zh-CN" b="1" strike="sngStrike" kern="100" dirty="0">
                <a:latin typeface="Times New Roman" panose="02020603050405020304" pitchFamily="18" charset="0"/>
                <a:ea typeface="宋体" panose="02010600030101010101" pitchFamily="2" charset="-122"/>
                <a:cs typeface="Times New Roman" panose="02020603050405020304" pitchFamily="18" charset="0"/>
              </a:rPr>
              <a:t>实验指标单一</a:t>
            </a: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O3</a:t>
            </a: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）：仅报告验证成功率（</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VSR</a:t>
            </a:r>
            <a:r>
              <a:rPr lang="zh-CN"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），补充误报率</a:t>
            </a:r>
            <a:r>
              <a:rPr lang="en-US" altLang="zh-CN" strike="sngStrike" kern="100" dirty="0">
                <a:latin typeface="Times New Roman" panose="02020603050405020304" pitchFamily="18" charset="0"/>
                <a:ea typeface="宋体" panose="02010600030101010101" pitchFamily="2" charset="-122"/>
                <a:cs typeface="Times New Roman" panose="02020603050405020304" pitchFamily="18" charset="0"/>
              </a:rPr>
              <a:t> </a:t>
            </a:r>
            <a:endParaRPr lang="en-US" altLang="zh-CN" strike="sngStrike" dirty="0">
              <a:latin typeface="宋体" panose="02010600030101010101" pitchFamily="2" charset="-122"/>
              <a:ea typeface="宋体" panose="02010600030101010101" pitchFamily="2" charset="-122"/>
              <a:cs typeface="Times New Roman" panose="02020603050405020304" pitchFamily="18" charset="0"/>
            </a:endParaRPr>
          </a:p>
          <a:p>
            <a:pPr>
              <a:lnSpc>
                <a:spcPct val="115000"/>
              </a:lnSpc>
              <a:spcAft>
                <a:spcPts val="800"/>
              </a:spcAft>
              <a:buSzPts val="1000"/>
              <a:tabLst>
                <a:tab pos="457200" algn="l"/>
              </a:tabLst>
            </a:pP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未分析超参数（如</a:t>
            </a:r>
            <a:r>
              <a:rPr lang="en-US" altLang="zh-CN" kern="100" dirty="0">
                <a:latin typeface="Times New Roman" panose="02020603050405020304" pitchFamily="18" charset="0"/>
                <a:ea typeface="宋体" panose="02010600030101010101" pitchFamily="2" charset="-122"/>
                <a:cs typeface="Times New Roman" panose="02020603050405020304" pitchFamily="18" charset="0"/>
              </a:rPr>
              <a:t>k-hop</a:t>
            </a:r>
            <a:r>
              <a:rPr lang="zh-CN" altLang="zh-CN" kern="100" dirty="0">
                <a:latin typeface="Times New Roman" panose="02020603050405020304" pitchFamily="18" charset="0"/>
                <a:ea typeface="宋体" panose="02010600030101010101" pitchFamily="2" charset="-122"/>
                <a:cs typeface="Times New Roman" panose="02020603050405020304" pitchFamily="18" charset="0"/>
              </a:rPr>
              <a:t>子图大小）对性能的影响。</a:t>
            </a: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不太好补充</a:t>
            </a:r>
            <a:endPar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dirty="0">
                <a:latin typeface="Times New Roman" panose="02020603050405020304" pitchFamily="18" charset="0"/>
                <a:ea typeface="宋体" panose="02010600030101010101" pitchFamily="2" charset="-122"/>
                <a:cs typeface="Times New Roman" panose="02020603050405020304" pitchFamily="18" charset="0"/>
              </a:rPr>
              <a:t>（自适应攻击者的切入点） 版权窃取的攻击方式  </a:t>
            </a:r>
            <a:r>
              <a:rPr lang="en-US" altLang="zh-CN" dirty="0">
                <a:latin typeface="Times New Roman" panose="02020603050405020304" pitchFamily="18" charset="0"/>
                <a:ea typeface="宋体" panose="02010600030101010101" pitchFamily="2" charset="-122"/>
                <a:cs typeface="Times New Roman" panose="02020603050405020304" pitchFamily="18" charset="0"/>
              </a:rPr>
              <a:t>1</a:t>
            </a:r>
            <a:r>
              <a:rPr lang="zh-CN" altLang="en-US" dirty="0">
                <a:latin typeface="Times New Roman" panose="02020603050405020304" pitchFamily="18" charset="0"/>
                <a:ea typeface="宋体" panose="02010600030101010101" pitchFamily="2" charset="-122"/>
                <a:cs typeface="Times New Roman" panose="02020603050405020304" pitchFamily="18" charset="0"/>
              </a:rPr>
              <a:t>、涉及这一部分的描述要做修改（在确定好位置之后，增加一些描述）</a:t>
            </a:r>
            <a:r>
              <a:rPr lang="en-US" altLang="zh-CN" dirty="0">
                <a:latin typeface="Times New Roman" panose="02020603050405020304" pitchFamily="18" charset="0"/>
                <a:ea typeface="宋体" panose="02010600030101010101" pitchFamily="2" charset="-122"/>
                <a:cs typeface="Times New Roman" panose="02020603050405020304" pitchFamily="18" charset="0"/>
              </a:rPr>
              <a:t> 2</a:t>
            </a:r>
            <a:r>
              <a:rPr lang="zh-CN" altLang="en-US" dirty="0">
                <a:latin typeface="Times New Roman" panose="02020603050405020304" pitchFamily="18" charset="0"/>
                <a:ea typeface="宋体" panose="02010600030101010101" pitchFamily="2" charset="-122"/>
                <a:cs typeface="Times New Roman" panose="02020603050405020304" pitchFamily="18" charset="0"/>
              </a:rPr>
              <a:t>、要增加相应的实验来进行作证 </a:t>
            </a:r>
            <a:endParaRPr lang="en-US" altLang="zh-CN"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kern="100" dirty="0">
                <a:latin typeface="Times New Roman" panose="02020603050405020304" pitchFamily="18" charset="0"/>
                <a:ea typeface="宋体" panose="02010600030101010101" pitchFamily="2" charset="-122"/>
                <a:cs typeface="Times New Roman" panose="02020603050405020304" pitchFamily="18" charset="0"/>
              </a:rPr>
              <a:t>（新场景 知道扰动如何生成强度的设定   体现权属验证的方案稳定性和鲁棒性）</a:t>
            </a:r>
            <a:endParaRPr lang="en-US" altLang="zh-CN" kern="100" dirty="0">
              <a:latin typeface="Times New Roman" panose="02020603050405020304" pitchFamily="18" charset="0"/>
              <a:ea typeface="宋体" panose="02010600030101010101" pitchFamily="2" charset="-122"/>
              <a:cs typeface="Times New Roman" panose="02020603050405020304" pitchFamily="18" charset="0"/>
            </a:endParaRPr>
          </a:p>
          <a:p>
            <a:pPr marL="342900" indent="-342900">
              <a:lnSpc>
                <a:spcPct val="115000"/>
              </a:lnSpc>
              <a:spcAft>
                <a:spcPts val="800"/>
              </a:spcAft>
              <a:buSzPts val="1000"/>
              <a:buFont typeface="Symbol" panose="05050102010706020507" pitchFamily="18" charset="2"/>
              <a:buChar char=""/>
              <a:tabLst>
                <a:tab pos="457200" algn="l"/>
              </a:tabLst>
            </a:pPr>
            <a:r>
              <a:rPr lang="zh-CN" altLang="en-US"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威胁模型 考虑清楚 合理清晰</a:t>
            </a:r>
            <a:endParaRPr lang="en-US" altLang="zh-CN" kern="1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0012234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652F7BD6-DF22-6EE9-94C1-2864BEEFFF74}"/>
              </a:ext>
            </a:extLst>
          </p:cNvPr>
          <p:cNvSpPr/>
          <p:nvPr/>
        </p:nvSpPr>
        <p:spPr>
          <a:xfrm>
            <a:off x="2715818" y="654191"/>
            <a:ext cx="852499" cy="48476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a:extLst>
              <a:ext uri="{FF2B5EF4-FFF2-40B4-BE49-F238E27FC236}">
                <a16:creationId xmlns:a16="http://schemas.microsoft.com/office/drawing/2014/main" id="{E5C88EA3-DB97-4818-A8FB-E82A9278CECC}"/>
              </a:ext>
            </a:extLst>
          </p:cNvPr>
          <p:cNvSpPr/>
          <p:nvPr/>
        </p:nvSpPr>
        <p:spPr>
          <a:xfrm>
            <a:off x="1021977" y="746309"/>
            <a:ext cx="1066800" cy="79785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A44880F2-E7FC-11DD-8641-7513C83FC471}"/>
              </a:ext>
            </a:extLst>
          </p:cNvPr>
          <p:cNvSpPr txBox="1"/>
          <p:nvPr/>
        </p:nvSpPr>
        <p:spPr>
          <a:xfrm>
            <a:off x="1322781" y="960572"/>
            <a:ext cx="465192" cy="369332"/>
          </a:xfrm>
          <a:prstGeom prst="rect">
            <a:avLst/>
          </a:prstGeom>
          <a:noFill/>
        </p:spPr>
        <p:txBody>
          <a:bodyPr wrap="none" rtlCol="0">
            <a:spAutoFit/>
          </a:bodyPr>
          <a:lstStyle/>
          <a:p>
            <a:r>
              <a:rPr lang="en-US" altLang="zh-CN" dirty="0"/>
              <a:t>D1</a:t>
            </a:r>
            <a:endParaRPr lang="zh-CN" altLang="en-US" dirty="0"/>
          </a:p>
        </p:txBody>
      </p:sp>
      <p:sp>
        <p:nvSpPr>
          <p:cNvPr id="13" name="椭圆 12">
            <a:extLst>
              <a:ext uri="{FF2B5EF4-FFF2-40B4-BE49-F238E27FC236}">
                <a16:creationId xmlns:a16="http://schemas.microsoft.com/office/drawing/2014/main" id="{C61C5EE2-37BA-7B28-B342-74123572F0ED}"/>
              </a:ext>
            </a:extLst>
          </p:cNvPr>
          <p:cNvSpPr/>
          <p:nvPr/>
        </p:nvSpPr>
        <p:spPr>
          <a:xfrm>
            <a:off x="896471" y="2401188"/>
            <a:ext cx="1192306" cy="88302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dirty="0"/>
          </a:p>
        </p:txBody>
      </p:sp>
      <p:sp>
        <p:nvSpPr>
          <p:cNvPr id="14" name="文本框 13">
            <a:extLst>
              <a:ext uri="{FF2B5EF4-FFF2-40B4-BE49-F238E27FC236}">
                <a16:creationId xmlns:a16="http://schemas.microsoft.com/office/drawing/2014/main" id="{84948B50-C43F-E809-CF23-95FCD9A0F6A0}"/>
              </a:ext>
            </a:extLst>
          </p:cNvPr>
          <p:cNvSpPr txBox="1"/>
          <p:nvPr/>
        </p:nvSpPr>
        <p:spPr>
          <a:xfrm>
            <a:off x="1260028" y="2658034"/>
            <a:ext cx="465192" cy="369332"/>
          </a:xfrm>
          <a:prstGeom prst="rect">
            <a:avLst/>
          </a:prstGeom>
          <a:noFill/>
        </p:spPr>
        <p:txBody>
          <a:bodyPr wrap="none" rtlCol="0">
            <a:spAutoFit/>
          </a:bodyPr>
          <a:lstStyle/>
          <a:p>
            <a:r>
              <a:rPr lang="en-US" altLang="zh-CN" dirty="0"/>
              <a:t>D2</a:t>
            </a:r>
            <a:endParaRPr lang="zh-CN" altLang="en-US" dirty="0"/>
          </a:p>
        </p:txBody>
      </p:sp>
      <p:sp>
        <p:nvSpPr>
          <p:cNvPr id="15" name="椭圆 14">
            <a:extLst>
              <a:ext uri="{FF2B5EF4-FFF2-40B4-BE49-F238E27FC236}">
                <a16:creationId xmlns:a16="http://schemas.microsoft.com/office/drawing/2014/main" id="{E5852C07-82F7-C203-7D35-B2323B3D277F}"/>
              </a:ext>
            </a:extLst>
          </p:cNvPr>
          <p:cNvSpPr/>
          <p:nvPr/>
        </p:nvSpPr>
        <p:spPr>
          <a:xfrm>
            <a:off x="896471" y="3944470"/>
            <a:ext cx="1035425" cy="797859"/>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A780D522-6BAB-B3CE-49C6-F628DAF4371E}"/>
              </a:ext>
            </a:extLst>
          </p:cNvPr>
          <p:cNvSpPr txBox="1"/>
          <p:nvPr/>
        </p:nvSpPr>
        <p:spPr>
          <a:xfrm>
            <a:off x="1224656" y="4158733"/>
            <a:ext cx="465192" cy="369332"/>
          </a:xfrm>
          <a:prstGeom prst="rect">
            <a:avLst/>
          </a:prstGeom>
          <a:noFill/>
        </p:spPr>
        <p:txBody>
          <a:bodyPr wrap="none" rtlCol="0">
            <a:spAutoFit/>
          </a:bodyPr>
          <a:lstStyle/>
          <a:p>
            <a:r>
              <a:rPr lang="en-US" altLang="zh-CN" dirty="0"/>
              <a:t>D3</a:t>
            </a:r>
            <a:endParaRPr lang="zh-CN" altLang="en-US" dirty="0"/>
          </a:p>
        </p:txBody>
      </p:sp>
      <p:cxnSp>
        <p:nvCxnSpPr>
          <p:cNvPr id="18" name="直接箭头连接符 17">
            <a:extLst>
              <a:ext uri="{FF2B5EF4-FFF2-40B4-BE49-F238E27FC236}">
                <a16:creationId xmlns:a16="http://schemas.microsoft.com/office/drawing/2014/main" id="{5EE4FBBA-4AE6-1305-C2BB-D03112B80390}"/>
              </a:ext>
            </a:extLst>
          </p:cNvPr>
          <p:cNvCxnSpPr>
            <a:cxnSpLocks/>
            <a:stCxn id="11" idx="6"/>
            <a:endCxn id="21" idx="1"/>
          </p:cNvCxnSpPr>
          <p:nvPr/>
        </p:nvCxnSpPr>
        <p:spPr>
          <a:xfrm flipV="1">
            <a:off x="2088777" y="1125531"/>
            <a:ext cx="627041" cy="197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9" name="直接箭头连接符 18">
            <a:extLst>
              <a:ext uri="{FF2B5EF4-FFF2-40B4-BE49-F238E27FC236}">
                <a16:creationId xmlns:a16="http://schemas.microsoft.com/office/drawing/2014/main" id="{AE9D891D-5A00-C5E0-F158-14548F2E474E}"/>
              </a:ext>
            </a:extLst>
          </p:cNvPr>
          <p:cNvCxnSpPr/>
          <p:nvPr/>
        </p:nvCxnSpPr>
        <p:spPr>
          <a:xfrm>
            <a:off x="2133356" y="2823879"/>
            <a:ext cx="555811" cy="2017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0" name="直接箭头连接符 19">
            <a:extLst>
              <a:ext uri="{FF2B5EF4-FFF2-40B4-BE49-F238E27FC236}">
                <a16:creationId xmlns:a16="http://schemas.microsoft.com/office/drawing/2014/main" id="{1BC0ACC1-95D6-7472-5C88-38BF86023A7F}"/>
              </a:ext>
            </a:extLst>
          </p:cNvPr>
          <p:cNvCxnSpPr/>
          <p:nvPr/>
        </p:nvCxnSpPr>
        <p:spPr>
          <a:xfrm>
            <a:off x="2018033" y="4362678"/>
            <a:ext cx="555811" cy="2017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1" name="文本框 20">
            <a:extLst>
              <a:ext uri="{FF2B5EF4-FFF2-40B4-BE49-F238E27FC236}">
                <a16:creationId xmlns:a16="http://schemas.microsoft.com/office/drawing/2014/main" id="{13291007-EA13-D6DD-6E1F-B13F1F9EC995}"/>
              </a:ext>
            </a:extLst>
          </p:cNvPr>
          <p:cNvSpPr txBox="1"/>
          <p:nvPr/>
        </p:nvSpPr>
        <p:spPr>
          <a:xfrm>
            <a:off x="2715818" y="940865"/>
            <a:ext cx="506870" cy="369332"/>
          </a:xfrm>
          <a:prstGeom prst="rect">
            <a:avLst/>
          </a:prstGeom>
          <a:noFill/>
        </p:spPr>
        <p:txBody>
          <a:bodyPr wrap="none" rtlCol="0">
            <a:spAutoFit/>
          </a:bodyPr>
          <a:lstStyle/>
          <a:p>
            <a:r>
              <a:rPr lang="en-US" altLang="zh-CN" dirty="0"/>
              <a:t>M1</a:t>
            </a:r>
            <a:endParaRPr lang="zh-CN" altLang="en-US" dirty="0"/>
          </a:p>
        </p:txBody>
      </p:sp>
      <p:sp>
        <p:nvSpPr>
          <p:cNvPr id="22" name="文本框 21">
            <a:extLst>
              <a:ext uri="{FF2B5EF4-FFF2-40B4-BE49-F238E27FC236}">
                <a16:creationId xmlns:a16="http://schemas.microsoft.com/office/drawing/2014/main" id="{C1B8AFC7-AC37-6426-8BCB-0712BE168CBC}"/>
              </a:ext>
            </a:extLst>
          </p:cNvPr>
          <p:cNvSpPr txBox="1"/>
          <p:nvPr/>
        </p:nvSpPr>
        <p:spPr>
          <a:xfrm>
            <a:off x="2787048" y="2708690"/>
            <a:ext cx="506870" cy="369332"/>
          </a:xfrm>
          <a:prstGeom prst="rect">
            <a:avLst/>
          </a:prstGeom>
          <a:noFill/>
        </p:spPr>
        <p:txBody>
          <a:bodyPr wrap="none" rtlCol="0">
            <a:spAutoFit/>
          </a:bodyPr>
          <a:lstStyle/>
          <a:p>
            <a:r>
              <a:rPr lang="en-US" altLang="zh-CN" dirty="0"/>
              <a:t>M2</a:t>
            </a:r>
            <a:endParaRPr lang="zh-CN" altLang="en-US" dirty="0"/>
          </a:p>
        </p:txBody>
      </p:sp>
      <p:sp>
        <p:nvSpPr>
          <p:cNvPr id="23" name="文本框 22">
            <a:extLst>
              <a:ext uri="{FF2B5EF4-FFF2-40B4-BE49-F238E27FC236}">
                <a16:creationId xmlns:a16="http://schemas.microsoft.com/office/drawing/2014/main" id="{481A95D8-31F2-01C1-9CEC-D858F1C7DB7F}"/>
              </a:ext>
            </a:extLst>
          </p:cNvPr>
          <p:cNvSpPr txBox="1"/>
          <p:nvPr/>
        </p:nvSpPr>
        <p:spPr>
          <a:xfrm>
            <a:off x="2644588" y="4206686"/>
            <a:ext cx="506870" cy="369332"/>
          </a:xfrm>
          <a:prstGeom prst="rect">
            <a:avLst/>
          </a:prstGeom>
          <a:noFill/>
        </p:spPr>
        <p:txBody>
          <a:bodyPr wrap="none" rtlCol="0">
            <a:spAutoFit/>
          </a:bodyPr>
          <a:lstStyle/>
          <a:p>
            <a:r>
              <a:rPr lang="en-US" altLang="zh-CN" dirty="0"/>
              <a:t>M3</a:t>
            </a:r>
            <a:endParaRPr lang="zh-CN" altLang="en-US" dirty="0"/>
          </a:p>
        </p:txBody>
      </p:sp>
      <p:sp>
        <p:nvSpPr>
          <p:cNvPr id="27" name="文本框 26">
            <a:extLst>
              <a:ext uri="{FF2B5EF4-FFF2-40B4-BE49-F238E27FC236}">
                <a16:creationId xmlns:a16="http://schemas.microsoft.com/office/drawing/2014/main" id="{B123FF1E-B87E-AC5C-D13E-E7AA25ABE2E1}"/>
              </a:ext>
            </a:extLst>
          </p:cNvPr>
          <p:cNvSpPr txBox="1"/>
          <p:nvPr/>
        </p:nvSpPr>
        <p:spPr>
          <a:xfrm>
            <a:off x="2596132" y="294534"/>
            <a:ext cx="1125629" cy="369332"/>
          </a:xfrm>
          <a:prstGeom prst="rect">
            <a:avLst/>
          </a:prstGeom>
          <a:noFill/>
        </p:spPr>
        <p:txBody>
          <a:bodyPr wrap="none" rtlCol="0">
            <a:spAutoFit/>
          </a:bodyPr>
          <a:lstStyle/>
          <a:p>
            <a:r>
              <a:rPr lang="zh-CN" altLang="en-US" dirty="0"/>
              <a:t>代理模型</a:t>
            </a:r>
          </a:p>
        </p:txBody>
      </p:sp>
      <p:cxnSp>
        <p:nvCxnSpPr>
          <p:cNvPr id="29" name="直接箭头连接符 28">
            <a:extLst>
              <a:ext uri="{FF2B5EF4-FFF2-40B4-BE49-F238E27FC236}">
                <a16:creationId xmlns:a16="http://schemas.microsoft.com/office/drawing/2014/main" id="{6A8CC2AD-1280-F254-E9ED-4E2290B8C570}"/>
              </a:ext>
            </a:extLst>
          </p:cNvPr>
          <p:cNvCxnSpPr/>
          <p:nvPr/>
        </p:nvCxnSpPr>
        <p:spPr>
          <a:xfrm>
            <a:off x="3568317" y="1145239"/>
            <a:ext cx="84231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1" name="直接箭头连接符 30">
            <a:extLst>
              <a:ext uri="{FF2B5EF4-FFF2-40B4-BE49-F238E27FC236}">
                <a16:creationId xmlns:a16="http://schemas.microsoft.com/office/drawing/2014/main" id="{409E661A-FA04-CD88-E6F3-55782722154F}"/>
              </a:ext>
            </a:extLst>
          </p:cNvPr>
          <p:cNvCxnSpPr/>
          <p:nvPr/>
        </p:nvCxnSpPr>
        <p:spPr>
          <a:xfrm>
            <a:off x="3648635" y="2844052"/>
            <a:ext cx="878541"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直接箭头连接符 32">
            <a:extLst>
              <a:ext uri="{FF2B5EF4-FFF2-40B4-BE49-F238E27FC236}">
                <a16:creationId xmlns:a16="http://schemas.microsoft.com/office/drawing/2014/main" id="{A060F4E7-7498-80C4-CE84-092E7C176B7D}"/>
              </a:ext>
            </a:extLst>
          </p:cNvPr>
          <p:cNvCxnSpPr/>
          <p:nvPr/>
        </p:nvCxnSpPr>
        <p:spPr>
          <a:xfrm>
            <a:off x="3568317" y="4464424"/>
            <a:ext cx="101264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4" name="矩形 33">
            <a:extLst>
              <a:ext uri="{FF2B5EF4-FFF2-40B4-BE49-F238E27FC236}">
                <a16:creationId xmlns:a16="http://schemas.microsoft.com/office/drawing/2014/main" id="{601BC149-8F40-CC6E-CB20-C4527DD7E55C}"/>
              </a:ext>
            </a:extLst>
          </p:cNvPr>
          <p:cNvSpPr/>
          <p:nvPr/>
        </p:nvSpPr>
        <p:spPr>
          <a:xfrm>
            <a:off x="4589685" y="746309"/>
            <a:ext cx="1416668" cy="48476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文本框 34">
            <a:extLst>
              <a:ext uri="{FF2B5EF4-FFF2-40B4-BE49-F238E27FC236}">
                <a16:creationId xmlns:a16="http://schemas.microsoft.com/office/drawing/2014/main" id="{9E564557-4BE1-7B06-300A-1BEE0F6B5A21}"/>
              </a:ext>
            </a:extLst>
          </p:cNvPr>
          <p:cNvSpPr txBox="1"/>
          <p:nvPr/>
        </p:nvSpPr>
        <p:spPr>
          <a:xfrm>
            <a:off x="4410635" y="307569"/>
            <a:ext cx="1838965" cy="369332"/>
          </a:xfrm>
          <a:prstGeom prst="rect">
            <a:avLst/>
          </a:prstGeom>
          <a:noFill/>
        </p:spPr>
        <p:txBody>
          <a:bodyPr wrap="none" rtlCol="0">
            <a:spAutoFit/>
          </a:bodyPr>
          <a:lstStyle/>
          <a:p>
            <a:r>
              <a:rPr lang="zh-CN" altLang="en-US" dirty="0"/>
              <a:t>带水印的数据集</a:t>
            </a:r>
          </a:p>
        </p:txBody>
      </p:sp>
      <p:sp>
        <p:nvSpPr>
          <p:cNvPr id="36" name="文本框 35">
            <a:extLst>
              <a:ext uri="{FF2B5EF4-FFF2-40B4-BE49-F238E27FC236}">
                <a16:creationId xmlns:a16="http://schemas.microsoft.com/office/drawing/2014/main" id="{F516E0F5-9329-CB5C-B4E6-B9CBDD54DBD5}"/>
              </a:ext>
            </a:extLst>
          </p:cNvPr>
          <p:cNvSpPr txBox="1"/>
          <p:nvPr/>
        </p:nvSpPr>
        <p:spPr>
          <a:xfrm>
            <a:off x="4958418" y="970887"/>
            <a:ext cx="585417" cy="369332"/>
          </a:xfrm>
          <a:prstGeom prst="rect">
            <a:avLst/>
          </a:prstGeom>
          <a:noFill/>
        </p:spPr>
        <p:txBody>
          <a:bodyPr wrap="none" rtlCol="0">
            <a:spAutoFit/>
          </a:bodyPr>
          <a:lstStyle/>
          <a:p>
            <a:r>
              <a:rPr lang="en-US" altLang="zh-CN" dirty="0"/>
              <a:t>DT1</a:t>
            </a:r>
            <a:endParaRPr lang="zh-CN" altLang="en-US" dirty="0"/>
          </a:p>
        </p:txBody>
      </p:sp>
      <p:sp>
        <p:nvSpPr>
          <p:cNvPr id="37" name="文本框 36">
            <a:extLst>
              <a:ext uri="{FF2B5EF4-FFF2-40B4-BE49-F238E27FC236}">
                <a16:creationId xmlns:a16="http://schemas.microsoft.com/office/drawing/2014/main" id="{3DF597DF-D023-368F-A2A4-F1FA1106A36F}"/>
              </a:ext>
            </a:extLst>
          </p:cNvPr>
          <p:cNvSpPr txBox="1"/>
          <p:nvPr/>
        </p:nvSpPr>
        <p:spPr>
          <a:xfrm>
            <a:off x="4884685" y="2708690"/>
            <a:ext cx="585417" cy="369332"/>
          </a:xfrm>
          <a:prstGeom prst="rect">
            <a:avLst/>
          </a:prstGeom>
          <a:noFill/>
        </p:spPr>
        <p:txBody>
          <a:bodyPr wrap="none" rtlCol="0">
            <a:spAutoFit/>
          </a:bodyPr>
          <a:lstStyle/>
          <a:p>
            <a:r>
              <a:rPr lang="en-US" altLang="zh-CN" dirty="0"/>
              <a:t>DT2</a:t>
            </a:r>
            <a:endParaRPr lang="zh-CN" altLang="en-US" dirty="0"/>
          </a:p>
        </p:txBody>
      </p:sp>
      <p:sp>
        <p:nvSpPr>
          <p:cNvPr id="38" name="文本框 37">
            <a:extLst>
              <a:ext uri="{FF2B5EF4-FFF2-40B4-BE49-F238E27FC236}">
                <a16:creationId xmlns:a16="http://schemas.microsoft.com/office/drawing/2014/main" id="{A1A61FA0-1E3D-765F-BBED-41185D7DAEF9}"/>
              </a:ext>
            </a:extLst>
          </p:cNvPr>
          <p:cNvSpPr txBox="1"/>
          <p:nvPr/>
        </p:nvSpPr>
        <p:spPr>
          <a:xfrm>
            <a:off x="4744700" y="4279758"/>
            <a:ext cx="585417" cy="369332"/>
          </a:xfrm>
          <a:prstGeom prst="rect">
            <a:avLst/>
          </a:prstGeom>
          <a:noFill/>
        </p:spPr>
        <p:txBody>
          <a:bodyPr wrap="none" rtlCol="0">
            <a:spAutoFit/>
          </a:bodyPr>
          <a:lstStyle/>
          <a:p>
            <a:r>
              <a:rPr lang="en-US" altLang="zh-CN" dirty="0"/>
              <a:t>DT3</a:t>
            </a:r>
            <a:endParaRPr lang="zh-CN" altLang="en-US" dirty="0"/>
          </a:p>
        </p:txBody>
      </p:sp>
      <p:cxnSp>
        <p:nvCxnSpPr>
          <p:cNvPr id="40" name="直接箭头连接符 39">
            <a:extLst>
              <a:ext uri="{FF2B5EF4-FFF2-40B4-BE49-F238E27FC236}">
                <a16:creationId xmlns:a16="http://schemas.microsoft.com/office/drawing/2014/main" id="{FB9CC128-E3CD-3D1A-1055-B5656DD62A74}"/>
              </a:ext>
            </a:extLst>
          </p:cNvPr>
          <p:cNvCxnSpPr>
            <a:cxnSpLocks/>
          </p:cNvCxnSpPr>
          <p:nvPr/>
        </p:nvCxnSpPr>
        <p:spPr>
          <a:xfrm>
            <a:off x="6096000" y="2844052"/>
            <a:ext cx="931721"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2" name="文本框 41">
            <a:extLst>
              <a:ext uri="{FF2B5EF4-FFF2-40B4-BE49-F238E27FC236}">
                <a16:creationId xmlns:a16="http://schemas.microsoft.com/office/drawing/2014/main" id="{D2B9A504-35EE-DDB0-14E8-879BED48A501}"/>
              </a:ext>
            </a:extLst>
          </p:cNvPr>
          <p:cNvSpPr txBox="1"/>
          <p:nvPr/>
        </p:nvSpPr>
        <p:spPr>
          <a:xfrm>
            <a:off x="6068862" y="2473368"/>
            <a:ext cx="1107996" cy="369332"/>
          </a:xfrm>
          <a:prstGeom prst="rect">
            <a:avLst/>
          </a:prstGeom>
          <a:noFill/>
        </p:spPr>
        <p:txBody>
          <a:bodyPr wrap="none" rtlCol="0">
            <a:spAutoFit/>
          </a:bodyPr>
          <a:lstStyle/>
          <a:p>
            <a:r>
              <a:rPr lang="zh-CN" altLang="en-US" dirty="0"/>
              <a:t>水印验证</a:t>
            </a:r>
          </a:p>
        </p:txBody>
      </p:sp>
      <p:sp>
        <p:nvSpPr>
          <p:cNvPr id="45" name="矩形 44">
            <a:extLst>
              <a:ext uri="{FF2B5EF4-FFF2-40B4-BE49-F238E27FC236}">
                <a16:creationId xmlns:a16="http://schemas.microsoft.com/office/drawing/2014/main" id="{2BE42A31-A33B-8768-3A8D-ABCBEF6FA467}"/>
              </a:ext>
            </a:extLst>
          </p:cNvPr>
          <p:cNvSpPr/>
          <p:nvPr/>
        </p:nvSpPr>
        <p:spPr>
          <a:xfrm>
            <a:off x="7176858" y="418870"/>
            <a:ext cx="1267895" cy="48476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45">
            <a:extLst>
              <a:ext uri="{FF2B5EF4-FFF2-40B4-BE49-F238E27FC236}">
                <a16:creationId xmlns:a16="http://schemas.microsoft.com/office/drawing/2014/main" id="{7425F293-D56C-C41C-EE15-442F118492D0}"/>
              </a:ext>
            </a:extLst>
          </p:cNvPr>
          <p:cNvSpPr txBox="1"/>
          <p:nvPr/>
        </p:nvSpPr>
        <p:spPr>
          <a:xfrm>
            <a:off x="7518096" y="742059"/>
            <a:ext cx="439544" cy="369332"/>
          </a:xfrm>
          <a:prstGeom prst="rect">
            <a:avLst/>
          </a:prstGeom>
          <a:noFill/>
        </p:spPr>
        <p:txBody>
          <a:bodyPr wrap="none" rtlCol="0">
            <a:spAutoFit/>
          </a:bodyPr>
          <a:lstStyle/>
          <a:p>
            <a:r>
              <a:rPr lang="en-US" altLang="zh-CN" dirty="0"/>
              <a:t>R1</a:t>
            </a:r>
            <a:endParaRPr lang="zh-CN" altLang="en-US" dirty="0"/>
          </a:p>
        </p:txBody>
      </p:sp>
      <p:sp>
        <p:nvSpPr>
          <p:cNvPr id="47" name="文本框 46">
            <a:extLst>
              <a:ext uri="{FF2B5EF4-FFF2-40B4-BE49-F238E27FC236}">
                <a16:creationId xmlns:a16="http://schemas.microsoft.com/office/drawing/2014/main" id="{0CE6215F-C156-DDAC-6319-D8B3C08BC345}"/>
              </a:ext>
            </a:extLst>
          </p:cNvPr>
          <p:cNvSpPr txBox="1"/>
          <p:nvPr/>
        </p:nvSpPr>
        <p:spPr>
          <a:xfrm>
            <a:off x="7518096" y="2225257"/>
            <a:ext cx="439544" cy="369332"/>
          </a:xfrm>
          <a:prstGeom prst="rect">
            <a:avLst/>
          </a:prstGeom>
          <a:noFill/>
        </p:spPr>
        <p:txBody>
          <a:bodyPr wrap="none" rtlCol="0">
            <a:spAutoFit/>
          </a:bodyPr>
          <a:lstStyle/>
          <a:p>
            <a:r>
              <a:rPr lang="en-US" altLang="zh-CN" dirty="0"/>
              <a:t>R2</a:t>
            </a:r>
            <a:endParaRPr lang="zh-CN" altLang="en-US" dirty="0"/>
          </a:p>
        </p:txBody>
      </p:sp>
      <p:sp>
        <p:nvSpPr>
          <p:cNvPr id="48" name="文本框 47">
            <a:extLst>
              <a:ext uri="{FF2B5EF4-FFF2-40B4-BE49-F238E27FC236}">
                <a16:creationId xmlns:a16="http://schemas.microsoft.com/office/drawing/2014/main" id="{9ED4E36D-1FE9-1A15-FD39-D864841AC4CF}"/>
              </a:ext>
            </a:extLst>
          </p:cNvPr>
          <p:cNvSpPr txBox="1"/>
          <p:nvPr/>
        </p:nvSpPr>
        <p:spPr>
          <a:xfrm>
            <a:off x="7591033" y="3928548"/>
            <a:ext cx="439544" cy="369332"/>
          </a:xfrm>
          <a:prstGeom prst="rect">
            <a:avLst/>
          </a:prstGeom>
          <a:noFill/>
        </p:spPr>
        <p:txBody>
          <a:bodyPr wrap="none" rtlCol="0">
            <a:spAutoFit/>
          </a:bodyPr>
          <a:lstStyle/>
          <a:p>
            <a:r>
              <a:rPr lang="en-US" altLang="zh-CN" dirty="0"/>
              <a:t>R3</a:t>
            </a:r>
            <a:endParaRPr lang="zh-CN" altLang="en-US" dirty="0"/>
          </a:p>
        </p:txBody>
      </p:sp>
    </p:spTree>
    <p:extLst>
      <p:ext uri="{BB962C8B-B14F-4D97-AF65-F5344CB8AC3E}">
        <p14:creationId xmlns:p14="http://schemas.microsoft.com/office/powerpoint/2010/main" val="27413083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456B40-7E55-7E16-A023-BF60C4BFE6CF}"/>
            </a:ext>
          </a:extLst>
        </p:cNvPr>
        <p:cNvGrpSpPr/>
        <p:nvPr/>
      </p:nvGrpSpPr>
      <p:grpSpPr>
        <a:xfrm>
          <a:off x="0" y="0"/>
          <a:ext cx="0" cy="0"/>
          <a:chOff x="0" y="0"/>
          <a:chExt cx="0" cy="0"/>
        </a:xfrm>
      </p:grpSpPr>
      <p:sp>
        <p:nvSpPr>
          <p:cNvPr id="4" name="椭圆 3">
            <a:extLst>
              <a:ext uri="{FF2B5EF4-FFF2-40B4-BE49-F238E27FC236}">
                <a16:creationId xmlns:a16="http://schemas.microsoft.com/office/drawing/2014/main" id="{E2D1ABF9-9137-23D1-BB8F-57550C3B1ED1}"/>
              </a:ext>
            </a:extLst>
          </p:cNvPr>
          <p:cNvSpPr/>
          <p:nvPr/>
        </p:nvSpPr>
        <p:spPr>
          <a:xfrm>
            <a:off x="949897" y="690282"/>
            <a:ext cx="3460376" cy="2738718"/>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a:extLst>
              <a:ext uri="{FF2B5EF4-FFF2-40B4-BE49-F238E27FC236}">
                <a16:creationId xmlns:a16="http://schemas.microsoft.com/office/drawing/2014/main" id="{1E969D7A-1F8A-63D8-C672-0BDAB3903C81}"/>
              </a:ext>
            </a:extLst>
          </p:cNvPr>
          <p:cNvSpPr/>
          <p:nvPr/>
        </p:nvSpPr>
        <p:spPr>
          <a:xfrm>
            <a:off x="1366756" y="1284193"/>
            <a:ext cx="1066800" cy="797859"/>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a:extLst>
              <a:ext uri="{FF2B5EF4-FFF2-40B4-BE49-F238E27FC236}">
                <a16:creationId xmlns:a16="http://schemas.microsoft.com/office/drawing/2014/main" id="{12DBA88C-AF13-024E-9591-CFD56085A1CF}"/>
              </a:ext>
            </a:extLst>
          </p:cNvPr>
          <p:cNvSpPr/>
          <p:nvPr/>
        </p:nvSpPr>
        <p:spPr>
          <a:xfrm>
            <a:off x="2850415" y="1284193"/>
            <a:ext cx="1192306" cy="883024"/>
          </a:xfrm>
          <a:prstGeom prst="ellipse">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zh-CN" altLang="en-US" dirty="0"/>
          </a:p>
        </p:txBody>
      </p:sp>
      <p:sp>
        <p:nvSpPr>
          <p:cNvPr id="7" name="椭圆 6">
            <a:extLst>
              <a:ext uri="{FF2B5EF4-FFF2-40B4-BE49-F238E27FC236}">
                <a16:creationId xmlns:a16="http://schemas.microsoft.com/office/drawing/2014/main" id="{8CFC647A-75BA-559F-F818-1A78EC0954A7}"/>
              </a:ext>
            </a:extLst>
          </p:cNvPr>
          <p:cNvSpPr/>
          <p:nvPr/>
        </p:nvSpPr>
        <p:spPr>
          <a:xfrm>
            <a:off x="2057038" y="2447364"/>
            <a:ext cx="1035425" cy="797859"/>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BCF8320B-0D92-399F-C51E-806C04DD6C5D}"/>
              </a:ext>
            </a:extLst>
          </p:cNvPr>
          <p:cNvSpPr txBox="1"/>
          <p:nvPr/>
        </p:nvSpPr>
        <p:spPr>
          <a:xfrm>
            <a:off x="1667560" y="1498456"/>
            <a:ext cx="585417" cy="369332"/>
          </a:xfrm>
          <a:prstGeom prst="rect">
            <a:avLst/>
          </a:prstGeom>
          <a:noFill/>
        </p:spPr>
        <p:txBody>
          <a:bodyPr wrap="none" rtlCol="0">
            <a:spAutoFit/>
          </a:bodyPr>
          <a:lstStyle/>
          <a:p>
            <a:r>
              <a:rPr lang="en-US" altLang="zh-CN" dirty="0"/>
              <a:t>DT1</a:t>
            </a:r>
            <a:endParaRPr lang="zh-CN" altLang="en-US" dirty="0"/>
          </a:p>
        </p:txBody>
      </p:sp>
      <p:sp>
        <p:nvSpPr>
          <p:cNvPr id="9" name="文本框 8">
            <a:extLst>
              <a:ext uri="{FF2B5EF4-FFF2-40B4-BE49-F238E27FC236}">
                <a16:creationId xmlns:a16="http://schemas.microsoft.com/office/drawing/2014/main" id="{6FAD1FA7-AB46-332B-FE7E-7BA074FE1D67}"/>
              </a:ext>
            </a:extLst>
          </p:cNvPr>
          <p:cNvSpPr txBox="1"/>
          <p:nvPr/>
        </p:nvSpPr>
        <p:spPr>
          <a:xfrm>
            <a:off x="3213972" y="1541039"/>
            <a:ext cx="585417" cy="369332"/>
          </a:xfrm>
          <a:prstGeom prst="rect">
            <a:avLst/>
          </a:prstGeom>
          <a:noFill/>
        </p:spPr>
        <p:txBody>
          <a:bodyPr wrap="none" rtlCol="0">
            <a:spAutoFit/>
          </a:bodyPr>
          <a:lstStyle/>
          <a:p>
            <a:r>
              <a:rPr lang="en-US" altLang="zh-CN" dirty="0"/>
              <a:t>DT2</a:t>
            </a:r>
            <a:endParaRPr lang="zh-CN" altLang="en-US" dirty="0"/>
          </a:p>
        </p:txBody>
      </p:sp>
      <p:sp>
        <p:nvSpPr>
          <p:cNvPr id="10" name="文本框 9">
            <a:extLst>
              <a:ext uri="{FF2B5EF4-FFF2-40B4-BE49-F238E27FC236}">
                <a16:creationId xmlns:a16="http://schemas.microsoft.com/office/drawing/2014/main" id="{977D25E2-30A0-1ED9-799A-13CE42D1844C}"/>
              </a:ext>
            </a:extLst>
          </p:cNvPr>
          <p:cNvSpPr txBox="1"/>
          <p:nvPr/>
        </p:nvSpPr>
        <p:spPr>
          <a:xfrm>
            <a:off x="2385223" y="2661627"/>
            <a:ext cx="585417" cy="369332"/>
          </a:xfrm>
          <a:prstGeom prst="rect">
            <a:avLst/>
          </a:prstGeom>
          <a:noFill/>
        </p:spPr>
        <p:txBody>
          <a:bodyPr wrap="none" rtlCol="0">
            <a:spAutoFit/>
          </a:bodyPr>
          <a:lstStyle/>
          <a:p>
            <a:r>
              <a:rPr lang="en-US" altLang="zh-CN" dirty="0"/>
              <a:t>DT3</a:t>
            </a:r>
            <a:endParaRPr lang="zh-CN" altLang="en-US" dirty="0"/>
          </a:p>
        </p:txBody>
      </p:sp>
      <p:cxnSp>
        <p:nvCxnSpPr>
          <p:cNvPr id="3" name="直接箭头连接符 2">
            <a:extLst>
              <a:ext uri="{FF2B5EF4-FFF2-40B4-BE49-F238E27FC236}">
                <a16:creationId xmlns:a16="http://schemas.microsoft.com/office/drawing/2014/main" id="{82C26054-4723-B686-BBAA-33A92ACEC652}"/>
              </a:ext>
            </a:extLst>
          </p:cNvPr>
          <p:cNvCxnSpPr>
            <a:stCxn id="4" idx="6"/>
          </p:cNvCxnSpPr>
          <p:nvPr/>
        </p:nvCxnSpPr>
        <p:spPr>
          <a:xfrm>
            <a:off x="4410273" y="2059641"/>
            <a:ext cx="1461609" cy="2241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文本框 16">
            <a:extLst>
              <a:ext uri="{FF2B5EF4-FFF2-40B4-BE49-F238E27FC236}">
                <a16:creationId xmlns:a16="http://schemas.microsoft.com/office/drawing/2014/main" id="{2AC8B9BF-9773-E20B-72C2-2B832790EA2A}"/>
              </a:ext>
            </a:extLst>
          </p:cNvPr>
          <p:cNvSpPr txBox="1"/>
          <p:nvPr/>
        </p:nvSpPr>
        <p:spPr>
          <a:xfrm>
            <a:off x="4587079" y="1413310"/>
            <a:ext cx="1107996" cy="646331"/>
          </a:xfrm>
          <a:prstGeom prst="rect">
            <a:avLst/>
          </a:prstGeom>
          <a:noFill/>
        </p:spPr>
        <p:txBody>
          <a:bodyPr wrap="none" rtlCol="0">
            <a:spAutoFit/>
          </a:bodyPr>
          <a:lstStyle/>
          <a:p>
            <a:r>
              <a:rPr lang="zh-CN" altLang="en-US" dirty="0"/>
              <a:t>非法用户</a:t>
            </a:r>
            <a:endParaRPr lang="en-US" altLang="zh-CN" dirty="0"/>
          </a:p>
          <a:p>
            <a:r>
              <a:rPr lang="zh-CN" altLang="en-US" dirty="0"/>
              <a:t>训练模型</a:t>
            </a:r>
          </a:p>
        </p:txBody>
      </p:sp>
      <p:sp>
        <p:nvSpPr>
          <p:cNvPr id="25" name="文本框 24">
            <a:extLst>
              <a:ext uri="{FF2B5EF4-FFF2-40B4-BE49-F238E27FC236}">
                <a16:creationId xmlns:a16="http://schemas.microsoft.com/office/drawing/2014/main" id="{6A250C17-6FD5-9EF7-9868-0489A15CE66B}"/>
              </a:ext>
            </a:extLst>
          </p:cNvPr>
          <p:cNvSpPr txBox="1"/>
          <p:nvPr/>
        </p:nvSpPr>
        <p:spPr>
          <a:xfrm>
            <a:off x="1200603" y="3654468"/>
            <a:ext cx="4115229" cy="1754326"/>
          </a:xfrm>
          <a:prstGeom prst="rect">
            <a:avLst/>
          </a:prstGeom>
          <a:noFill/>
        </p:spPr>
        <p:txBody>
          <a:bodyPr wrap="none" rtlCol="0">
            <a:spAutoFit/>
          </a:bodyPr>
          <a:lstStyle/>
          <a:p>
            <a:r>
              <a:rPr lang="zh-CN" altLang="en-US" dirty="0"/>
              <a:t>用户按照比例混合的数据集</a:t>
            </a:r>
            <a:endParaRPr lang="en-US" altLang="zh-CN" dirty="0"/>
          </a:p>
          <a:p>
            <a:endParaRPr lang="en-US" altLang="zh-CN" dirty="0"/>
          </a:p>
          <a:p>
            <a:r>
              <a:rPr lang="en-US" altLang="zh-CN" dirty="0">
                <a:solidFill>
                  <a:srgbClr val="FF0000"/>
                </a:solidFill>
              </a:rPr>
              <a:t>1</a:t>
            </a:r>
            <a:r>
              <a:rPr lang="zh-CN" altLang="en-US" dirty="0">
                <a:solidFill>
                  <a:srgbClr val="FF0000"/>
                </a:solidFill>
              </a:rPr>
              <a:t>、稀释注入的水印 （水印方法）</a:t>
            </a:r>
            <a:endParaRPr lang="en-US" altLang="zh-CN" dirty="0">
              <a:solidFill>
                <a:srgbClr val="FF0000"/>
              </a:solidFill>
            </a:endParaRPr>
          </a:p>
          <a:p>
            <a:endParaRPr lang="en-US" altLang="zh-CN" dirty="0">
              <a:solidFill>
                <a:srgbClr val="FF0000"/>
              </a:solidFill>
            </a:endParaRPr>
          </a:p>
          <a:p>
            <a:r>
              <a:rPr lang="en-US" altLang="zh-CN" dirty="0">
                <a:solidFill>
                  <a:srgbClr val="FF0000"/>
                </a:solidFill>
              </a:rPr>
              <a:t>2</a:t>
            </a:r>
            <a:r>
              <a:rPr lang="zh-CN" altLang="en-US" dirty="0">
                <a:solidFill>
                  <a:srgbClr val="FF0000"/>
                </a:solidFill>
              </a:rPr>
              <a:t>、破坏了特有数据集固定的数据指纹</a:t>
            </a:r>
            <a:endParaRPr lang="en-US" altLang="zh-CN" dirty="0">
              <a:solidFill>
                <a:srgbClr val="FF0000"/>
              </a:solidFill>
            </a:endParaRPr>
          </a:p>
          <a:p>
            <a:endParaRPr lang="zh-CN" altLang="en-US" dirty="0"/>
          </a:p>
        </p:txBody>
      </p:sp>
      <p:sp>
        <p:nvSpPr>
          <p:cNvPr id="26" name="矩形 25">
            <a:extLst>
              <a:ext uri="{FF2B5EF4-FFF2-40B4-BE49-F238E27FC236}">
                <a16:creationId xmlns:a16="http://schemas.microsoft.com/office/drawing/2014/main" id="{3192E46C-D8C6-D588-7B23-2B4E6A839054}"/>
              </a:ext>
            </a:extLst>
          </p:cNvPr>
          <p:cNvSpPr/>
          <p:nvPr/>
        </p:nvSpPr>
        <p:spPr>
          <a:xfrm>
            <a:off x="5903438" y="1541039"/>
            <a:ext cx="1461609" cy="9040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文本框 27">
            <a:extLst>
              <a:ext uri="{FF2B5EF4-FFF2-40B4-BE49-F238E27FC236}">
                <a16:creationId xmlns:a16="http://schemas.microsoft.com/office/drawing/2014/main" id="{0DB744DD-9CCE-5446-B33B-663C0FA2C617}"/>
              </a:ext>
            </a:extLst>
          </p:cNvPr>
          <p:cNvSpPr txBox="1"/>
          <p:nvPr/>
        </p:nvSpPr>
        <p:spPr>
          <a:xfrm>
            <a:off x="6096000" y="1797885"/>
            <a:ext cx="1125629" cy="369332"/>
          </a:xfrm>
          <a:prstGeom prst="rect">
            <a:avLst/>
          </a:prstGeom>
          <a:noFill/>
        </p:spPr>
        <p:txBody>
          <a:bodyPr wrap="none" rtlCol="0">
            <a:spAutoFit/>
          </a:bodyPr>
          <a:lstStyle/>
          <a:p>
            <a:r>
              <a:rPr lang="zh-CN" altLang="en-US" dirty="0"/>
              <a:t>黑盒模型</a:t>
            </a:r>
          </a:p>
        </p:txBody>
      </p:sp>
      <p:cxnSp>
        <p:nvCxnSpPr>
          <p:cNvPr id="32" name="直接箭头连接符 31">
            <a:extLst>
              <a:ext uri="{FF2B5EF4-FFF2-40B4-BE49-F238E27FC236}">
                <a16:creationId xmlns:a16="http://schemas.microsoft.com/office/drawing/2014/main" id="{18051672-E070-4FEE-7CE6-669B46596843}"/>
              </a:ext>
            </a:extLst>
          </p:cNvPr>
          <p:cNvCxnSpPr>
            <a:stCxn id="26" idx="3"/>
          </p:cNvCxnSpPr>
          <p:nvPr/>
        </p:nvCxnSpPr>
        <p:spPr>
          <a:xfrm>
            <a:off x="7365047" y="1993082"/>
            <a:ext cx="1124529"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9" name="文本框 38">
            <a:extLst>
              <a:ext uri="{FF2B5EF4-FFF2-40B4-BE49-F238E27FC236}">
                <a16:creationId xmlns:a16="http://schemas.microsoft.com/office/drawing/2014/main" id="{C600153A-2D12-5CEC-79E8-0137586FD261}"/>
              </a:ext>
            </a:extLst>
          </p:cNvPr>
          <p:cNvSpPr txBox="1"/>
          <p:nvPr/>
        </p:nvSpPr>
        <p:spPr>
          <a:xfrm>
            <a:off x="7396603" y="1336220"/>
            <a:ext cx="1194558" cy="646331"/>
          </a:xfrm>
          <a:prstGeom prst="rect">
            <a:avLst/>
          </a:prstGeom>
          <a:noFill/>
        </p:spPr>
        <p:txBody>
          <a:bodyPr wrap="none" rtlCol="0">
            <a:spAutoFit/>
          </a:bodyPr>
          <a:lstStyle/>
          <a:p>
            <a:r>
              <a:rPr lang="zh-CN" altLang="en-US" dirty="0"/>
              <a:t>检测水印</a:t>
            </a:r>
            <a:r>
              <a:rPr lang="en-US" altLang="zh-CN" dirty="0"/>
              <a:t>/</a:t>
            </a:r>
          </a:p>
          <a:p>
            <a:r>
              <a:rPr lang="zh-CN" altLang="en-US" dirty="0"/>
              <a:t>提取指纹</a:t>
            </a:r>
          </a:p>
        </p:txBody>
      </p:sp>
      <p:sp>
        <p:nvSpPr>
          <p:cNvPr id="41" name="文本框 40">
            <a:extLst>
              <a:ext uri="{FF2B5EF4-FFF2-40B4-BE49-F238E27FC236}">
                <a16:creationId xmlns:a16="http://schemas.microsoft.com/office/drawing/2014/main" id="{C9721F23-23BA-15C3-2A0F-A05CF417EF20}"/>
              </a:ext>
            </a:extLst>
          </p:cNvPr>
          <p:cNvSpPr txBox="1"/>
          <p:nvPr/>
        </p:nvSpPr>
        <p:spPr>
          <a:xfrm>
            <a:off x="8512577" y="1797885"/>
            <a:ext cx="1107996" cy="369332"/>
          </a:xfrm>
          <a:prstGeom prst="rect">
            <a:avLst/>
          </a:prstGeom>
          <a:noFill/>
        </p:spPr>
        <p:txBody>
          <a:bodyPr wrap="none" rtlCol="0">
            <a:spAutoFit/>
          </a:bodyPr>
          <a:lstStyle/>
          <a:p>
            <a:r>
              <a:rPr lang="zh-CN" altLang="en-US" dirty="0"/>
              <a:t>效果变差</a:t>
            </a:r>
          </a:p>
        </p:txBody>
      </p:sp>
    </p:spTree>
    <p:extLst>
      <p:ext uri="{BB962C8B-B14F-4D97-AF65-F5344CB8AC3E}">
        <p14:creationId xmlns:p14="http://schemas.microsoft.com/office/powerpoint/2010/main" val="877257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E22E8F8C-F4CE-6449-E810-933295FBD105}"/>
              </a:ext>
            </a:extLst>
          </p:cNvPr>
          <p:cNvPicPr>
            <a:picLocks noGrp="1" noChangeAspect="1"/>
          </p:cNvPicPr>
          <p:nvPr>
            <p:ph idx="1"/>
          </p:nvPr>
        </p:nvPicPr>
        <p:blipFill>
          <a:blip r:embed="rId2"/>
          <a:stretch>
            <a:fillRect/>
          </a:stretch>
        </p:blipFill>
        <p:spPr>
          <a:xfrm>
            <a:off x="712694" y="615718"/>
            <a:ext cx="4404742" cy="1813717"/>
          </a:xfrm>
          <a:prstGeom prst="rect">
            <a:avLst/>
          </a:prstGeom>
        </p:spPr>
      </p:pic>
      <p:pic>
        <p:nvPicPr>
          <p:cNvPr id="7" name="图片 6">
            <a:extLst>
              <a:ext uri="{FF2B5EF4-FFF2-40B4-BE49-F238E27FC236}">
                <a16:creationId xmlns:a16="http://schemas.microsoft.com/office/drawing/2014/main" id="{7E8770CB-4C45-4B92-A607-F38B1532C9C8}"/>
              </a:ext>
            </a:extLst>
          </p:cNvPr>
          <p:cNvPicPr>
            <a:picLocks noChangeAspect="1"/>
          </p:cNvPicPr>
          <p:nvPr/>
        </p:nvPicPr>
        <p:blipFill>
          <a:blip r:embed="rId3"/>
          <a:stretch>
            <a:fillRect/>
          </a:stretch>
        </p:blipFill>
        <p:spPr>
          <a:xfrm>
            <a:off x="6513010" y="392273"/>
            <a:ext cx="4320914" cy="3635055"/>
          </a:xfrm>
          <a:prstGeom prst="rect">
            <a:avLst/>
          </a:prstGeom>
        </p:spPr>
      </p:pic>
      <p:pic>
        <p:nvPicPr>
          <p:cNvPr id="9" name="图片 8">
            <a:extLst>
              <a:ext uri="{FF2B5EF4-FFF2-40B4-BE49-F238E27FC236}">
                <a16:creationId xmlns:a16="http://schemas.microsoft.com/office/drawing/2014/main" id="{6DFE2A50-3D10-97F1-0F4A-B84F8744F64F}"/>
              </a:ext>
            </a:extLst>
          </p:cNvPr>
          <p:cNvPicPr>
            <a:picLocks noChangeAspect="1"/>
          </p:cNvPicPr>
          <p:nvPr/>
        </p:nvPicPr>
        <p:blipFill>
          <a:blip r:embed="rId4"/>
          <a:stretch>
            <a:fillRect/>
          </a:stretch>
        </p:blipFill>
        <p:spPr>
          <a:xfrm>
            <a:off x="945700" y="2429435"/>
            <a:ext cx="3240817" cy="2901592"/>
          </a:xfrm>
          <a:prstGeom prst="rect">
            <a:avLst/>
          </a:prstGeom>
        </p:spPr>
      </p:pic>
      <p:sp>
        <p:nvSpPr>
          <p:cNvPr id="10" name="文本框 9">
            <a:extLst>
              <a:ext uri="{FF2B5EF4-FFF2-40B4-BE49-F238E27FC236}">
                <a16:creationId xmlns:a16="http://schemas.microsoft.com/office/drawing/2014/main" id="{09D621F1-7BAF-AD2A-45B1-F0B6B5E2A123}"/>
              </a:ext>
            </a:extLst>
          </p:cNvPr>
          <p:cNvSpPr txBox="1"/>
          <p:nvPr/>
        </p:nvSpPr>
        <p:spPr>
          <a:xfrm>
            <a:off x="6513010" y="4168589"/>
            <a:ext cx="3857146" cy="1477328"/>
          </a:xfrm>
          <a:prstGeom prst="rect">
            <a:avLst/>
          </a:prstGeom>
          <a:noFill/>
        </p:spPr>
        <p:txBody>
          <a:bodyPr wrap="none" rtlCol="0">
            <a:spAutoFit/>
          </a:bodyPr>
          <a:lstStyle/>
          <a:p>
            <a:r>
              <a:rPr lang="zh-CN" altLang="en-US" dirty="0">
                <a:solidFill>
                  <a:srgbClr val="FF0000"/>
                </a:solidFill>
              </a:rPr>
              <a:t>算法的表头、连接关系 不要用优化</a:t>
            </a:r>
            <a:endParaRPr lang="en-US" altLang="zh-CN" dirty="0">
              <a:solidFill>
                <a:srgbClr val="FF0000"/>
              </a:solidFill>
            </a:endParaRPr>
          </a:p>
          <a:p>
            <a:endParaRPr lang="en-US" altLang="zh-CN" dirty="0">
              <a:solidFill>
                <a:srgbClr val="FF0000"/>
              </a:solidFill>
            </a:endParaRPr>
          </a:p>
          <a:p>
            <a:r>
              <a:rPr lang="zh-CN" altLang="en-US" dirty="0">
                <a:solidFill>
                  <a:srgbClr val="FF0000"/>
                </a:solidFill>
              </a:rPr>
              <a:t>最终优化 </a:t>
            </a:r>
            <a:r>
              <a:rPr lang="en-US" altLang="zh-CN" dirty="0">
                <a:solidFill>
                  <a:srgbClr val="FF0000"/>
                </a:solidFill>
              </a:rPr>
              <a:t>-&gt; </a:t>
            </a:r>
            <a:r>
              <a:rPr lang="zh-CN" altLang="en-US" dirty="0">
                <a:solidFill>
                  <a:srgbClr val="FF0000"/>
                </a:solidFill>
              </a:rPr>
              <a:t>我们的方案</a:t>
            </a:r>
            <a:endParaRPr lang="en-US" altLang="zh-CN" dirty="0">
              <a:solidFill>
                <a:srgbClr val="FF0000"/>
              </a:solidFill>
            </a:endParaRPr>
          </a:p>
          <a:p>
            <a:endParaRPr lang="en-US" altLang="zh-CN" dirty="0">
              <a:solidFill>
                <a:srgbClr val="FF0000"/>
              </a:solidFill>
            </a:endParaRPr>
          </a:p>
          <a:p>
            <a:r>
              <a:rPr lang="zh-CN" altLang="en-US" dirty="0">
                <a:solidFill>
                  <a:srgbClr val="FF0000"/>
                </a:solidFill>
              </a:rPr>
              <a:t>算法名词不要重复 合理的算法标题</a:t>
            </a:r>
            <a:endParaRPr lang="en-US" altLang="zh-CN" dirty="0">
              <a:solidFill>
                <a:srgbClr val="FF0000"/>
              </a:solidFill>
            </a:endParaRPr>
          </a:p>
        </p:txBody>
      </p:sp>
    </p:spTree>
    <p:extLst>
      <p:ext uri="{BB962C8B-B14F-4D97-AF65-F5344CB8AC3E}">
        <p14:creationId xmlns:p14="http://schemas.microsoft.com/office/powerpoint/2010/main" val="392036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E12F31A1-6CA1-A6D3-937B-2D2C714C84E5}"/>
              </a:ext>
            </a:extLst>
          </p:cNvPr>
          <p:cNvPicPr>
            <a:picLocks noChangeAspect="1"/>
          </p:cNvPicPr>
          <p:nvPr/>
        </p:nvPicPr>
        <p:blipFill>
          <a:blip r:embed="rId2"/>
          <a:stretch>
            <a:fillRect/>
          </a:stretch>
        </p:blipFill>
        <p:spPr>
          <a:xfrm>
            <a:off x="1216137" y="1004047"/>
            <a:ext cx="9912150" cy="5227507"/>
          </a:xfrm>
          <a:prstGeom prst="rect">
            <a:avLst/>
          </a:prstGeom>
        </p:spPr>
      </p:pic>
      <p:sp>
        <p:nvSpPr>
          <p:cNvPr id="6" name="矩形 5">
            <a:extLst>
              <a:ext uri="{FF2B5EF4-FFF2-40B4-BE49-F238E27FC236}">
                <a16:creationId xmlns:a16="http://schemas.microsoft.com/office/drawing/2014/main" id="{015D7D84-F52C-CA9E-6482-DD389F97EED6}"/>
              </a:ext>
            </a:extLst>
          </p:cNvPr>
          <p:cNvSpPr/>
          <p:nvPr/>
        </p:nvSpPr>
        <p:spPr>
          <a:xfrm>
            <a:off x="2949388" y="1084433"/>
            <a:ext cx="7037294" cy="323026"/>
          </a:xfrm>
          <a:prstGeom prst="rect">
            <a:avLst/>
          </a:prstGeom>
          <a:noFill/>
          <a:ln>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4C5458B2-1CD2-37C4-1375-3BDCCB732015}"/>
              </a:ext>
            </a:extLst>
          </p:cNvPr>
          <p:cNvSpPr txBox="1"/>
          <p:nvPr/>
        </p:nvSpPr>
        <p:spPr>
          <a:xfrm>
            <a:off x="3363676" y="6142663"/>
            <a:ext cx="1326004"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(a) No attack</a:t>
            </a:r>
            <a:endParaRPr lang="zh-CN" altLang="en-US" sz="1600" b="1" dirty="0">
              <a:latin typeface="Times New Roman" panose="02020603050405020304" pitchFamily="18" charset="0"/>
              <a:cs typeface="Times New Roman" panose="02020603050405020304" pitchFamily="18" charset="0"/>
            </a:endParaRPr>
          </a:p>
        </p:txBody>
      </p:sp>
      <p:sp>
        <p:nvSpPr>
          <p:cNvPr id="15" name="文本框 14">
            <a:extLst>
              <a:ext uri="{FF2B5EF4-FFF2-40B4-BE49-F238E27FC236}">
                <a16:creationId xmlns:a16="http://schemas.microsoft.com/office/drawing/2014/main" id="{5EBE7AA9-DC34-5596-28EF-AA1FB9AE4C8A}"/>
              </a:ext>
            </a:extLst>
          </p:cNvPr>
          <p:cNvSpPr txBox="1"/>
          <p:nvPr/>
        </p:nvSpPr>
        <p:spPr>
          <a:xfrm>
            <a:off x="8151171" y="6142663"/>
            <a:ext cx="1159292"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(b) RIGBD</a:t>
            </a:r>
            <a:endParaRPr lang="zh-CN" altLang="en-US"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32772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DE7F566-0966-1C2D-9D35-6C213DB75CEC}"/>
              </a:ext>
            </a:extLst>
          </p:cNvPr>
          <p:cNvPicPr>
            <a:picLocks noChangeAspect="1"/>
          </p:cNvPicPr>
          <p:nvPr/>
        </p:nvPicPr>
        <p:blipFill>
          <a:blip r:embed="rId2"/>
          <a:stretch>
            <a:fillRect/>
          </a:stretch>
        </p:blipFill>
        <p:spPr>
          <a:xfrm>
            <a:off x="621169" y="55808"/>
            <a:ext cx="9496268" cy="5232532"/>
          </a:xfrm>
          <a:prstGeom prst="rect">
            <a:avLst/>
          </a:prstGeom>
        </p:spPr>
      </p:pic>
      <p:sp>
        <p:nvSpPr>
          <p:cNvPr id="2" name="文本框 1">
            <a:extLst>
              <a:ext uri="{FF2B5EF4-FFF2-40B4-BE49-F238E27FC236}">
                <a16:creationId xmlns:a16="http://schemas.microsoft.com/office/drawing/2014/main" id="{21F9A872-C38C-23BC-D541-BAE7C03A5BBC}"/>
              </a:ext>
            </a:extLst>
          </p:cNvPr>
          <p:cNvSpPr txBox="1"/>
          <p:nvPr/>
        </p:nvSpPr>
        <p:spPr>
          <a:xfrm>
            <a:off x="527862" y="5314215"/>
            <a:ext cx="10500921" cy="1323439"/>
          </a:xfrm>
          <a:prstGeom prst="rect">
            <a:avLst/>
          </a:prstGeom>
          <a:noFill/>
        </p:spPr>
        <p:txBody>
          <a:bodyPr wrap="square">
            <a:spAutoFit/>
          </a:bodyPr>
          <a:lstStyle/>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基于一个开源且干净的图结构设计了一个</a:t>
            </a:r>
            <a:r>
              <a:rPr lang="zh-CN" altLang="en-US" sz="1600" b="0" i="0" dirty="0">
                <a:solidFill>
                  <a:srgbClr val="FF0000"/>
                </a:solidFill>
                <a:effectLst/>
                <a:latin typeface="宋体" panose="02010600030101010101" pitchFamily="2" charset="-122"/>
                <a:ea typeface="宋体" panose="02010600030101010101" pitchFamily="2" charset="-122"/>
              </a:rPr>
              <a:t>提示模板</a:t>
            </a:r>
            <a:r>
              <a:rPr lang="zh-CN" altLang="en-US" sz="1600" b="0" i="0" dirty="0">
                <a:effectLst/>
                <a:latin typeface="宋体" panose="02010600030101010101" pitchFamily="2" charset="-122"/>
                <a:ea typeface="宋体" panose="02010600030101010101" pitchFamily="2" charset="-122"/>
              </a:rPr>
              <a:t>，使</a:t>
            </a:r>
            <a:r>
              <a:rPr lang="en-US" altLang="zh-CN" sz="1600" b="0" i="0" dirty="0">
                <a:effectLst/>
                <a:latin typeface="宋体" panose="02010600030101010101" pitchFamily="2" charset="-122"/>
                <a:ea typeface="宋体" panose="02010600030101010101" pitchFamily="2" charset="-122"/>
              </a:rPr>
              <a:t>GPT-4</a:t>
            </a:r>
            <a:r>
              <a:rPr lang="zh-CN" altLang="en-US" sz="1600" b="0" i="0" dirty="0">
                <a:effectLst/>
                <a:latin typeface="宋体" panose="02010600030101010101" pitchFamily="2" charset="-122"/>
                <a:ea typeface="宋体" panose="02010600030101010101" pitchFamily="2" charset="-122"/>
              </a:rPr>
              <a:t>能够推断边的恶意程度并提供分析结果，以此构建指令数据集。该数据集用于微调本地大语言模型，从而将</a:t>
            </a:r>
            <a:r>
              <a:rPr lang="en-US" altLang="zh-CN" sz="1600" b="0" i="0" dirty="0">
                <a:effectLst/>
                <a:latin typeface="宋体" panose="02010600030101010101" pitchFamily="2" charset="-122"/>
                <a:ea typeface="宋体" panose="02010600030101010101" pitchFamily="2" charset="-122"/>
              </a:rPr>
              <a:t>GPT-4</a:t>
            </a:r>
            <a:r>
              <a:rPr lang="zh-CN" altLang="en-US" sz="1600" b="0" i="0" dirty="0">
                <a:effectLst/>
                <a:latin typeface="宋体" panose="02010600030101010101" pitchFamily="2" charset="-122"/>
                <a:ea typeface="宋体" panose="02010600030101010101" pitchFamily="2" charset="-122"/>
              </a:rPr>
              <a:t>的推理能力提炼到本地大语言模型中。</a:t>
            </a:r>
            <a:endParaRPr lang="en-US" altLang="zh-CN" sz="1600" b="0" i="0" dirty="0">
              <a:effectLst/>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当给定一个新的攻击后图结构时，首先利用本地大语言模型识别出恶意边。通过将识别结果视为边标签，进一步将本地大语言模型的推理能力提炼到基于大语言模型的边预测器上，以找到缺失的重要边。</a:t>
            </a:r>
            <a:endParaRPr lang="en-US" altLang="zh-CN" sz="1600" b="0" i="0" dirty="0">
              <a:effectLst/>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最后，通过移除恶意边并添加重要边来净化图结构，使图神经网络（</a:t>
            </a:r>
            <a:r>
              <a:rPr lang="en-US" altLang="zh-CN" sz="1600" b="0" i="0" dirty="0">
                <a:effectLst/>
                <a:latin typeface="宋体" panose="02010600030101010101" pitchFamily="2" charset="-122"/>
                <a:ea typeface="宋体" panose="02010600030101010101" pitchFamily="2" charset="-122"/>
              </a:rPr>
              <a:t>GNNs</a:t>
            </a:r>
            <a:r>
              <a:rPr lang="zh-CN" altLang="en-US" sz="1600" b="0" i="0" dirty="0">
                <a:effectLst/>
                <a:latin typeface="宋体" panose="02010600030101010101" pitchFamily="2" charset="-122"/>
                <a:ea typeface="宋体" panose="02010600030101010101" pitchFamily="2" charset="-122"/>
              </a:rPr>
              <a:t>）更加鲁棒。</a:t>
            </a:r>
            <a:endParaRPr lang="zh-CN" altLang="en-US" sz="1600"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4085497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764147A5-08EA-12BF-6AC9-7F902CDF0E4E}"/>
              </a:ext>
            </a:extLst>
          </p:cNvPr>
          <p:cNvSpPr txBox="1"/>
          <p:nvPr/>
        </p:nvSpPr>
        <p:spPr>
          <a:xfrm>
            <a:off x="3130593" y="5034243"/>
            <a:ext cx="1326004"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(a) No attack</a:t>
            </a:r>
            <a:endParaRPr lang="zh-CN" altLang="en-US" sz="1600" b="1"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EBD2591E-85E6-911A-1EAB-1E52D9B58ED5}"/>
              </a:ext>
            </a:extLst>
          </p:cNvPr>
          <p:cNvSpPr txBox="1"/>
          <p:nvPr/>
        </p:nvSpPr>
        <p:spPr>
          <a:xfrm>
            <a:off x="7918088" y="5034243"/>
            <a:ext cx="1159292"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(b) RIGBD</a:t>
            </a:r>
            <a:endParaRPr lang="zh-CN" altLang="en-US" sz="1600" b="1" dirty="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759DB8D8-A2A1-8E7E-7EC9-56EF2BADCC61}"/>
              </a:ext>
            </a:extLst>
          </p:cNvPr>
          <p:cNvPicPr>
            <a:picLocks noChangeAspect="1"/>
          </p:cNvPicPr>
          <p:nvPr/>
        </p:nvPicPr>
        <p:blipFill>
          <a:blip r:embed="rId2"/>
          <a:stretch>
            <a:fillRect/>
          </a:stretch>
        </p:blipFill>
        <p:spPr>
          <a:xfrm>
            <a:off x="1092873" y="828136"/>
            <a:ext cx="9538605" cy="4292372"/>
          </a:xfrm>
          <a:prstGeom prst="rect">
            <a:avLst/>
          </a:prstGeom>
        </p:spPr>
      </p:pic>
    </p:spTree>
    <p:extLst>
      <p:ext uri="{BB962C8B-B14F-4D97-AF65-F5344CB8AC3E}">
        <p14:creationId xmlns:p14="http://schemas.microsoft.com/office/powerpoint/2010/main" val="17981692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59DCE13-CC71-9C5A-943D-CBBAFE585419}"/>
              </a:ext>
            </a:extLst>
          </p:cNvPr>
          <p:cNvPicPr>
            <a:picLocks noChangeAspect="1"/>
          </p:cNvPicPr>
          <p:nvPr/>
        </p:nvPicPr>
        <p:blipFill>
          <a:blip r:embed="rId2"/>
          <a:stretch>
            <a:fillRect/>
          </a:stretch>
        </p:blipFill>
        <p:spPr>
          <a:xfrm>
            <a:off x="1333500" y="1285875"/>
            <a:ext cx="9525000" cy="4286250"/>
          </a:xfrm>
          <a:prstGeom prst="rect">
            <a:avLst/>
          </a:prstGeom>
        </p:spPr>
      </p:pic>
      <p:sp>
        <p:nvSpPr>
          <p:cNvPr id="6" name="文本框 5">
            <a:extLst>
              <a:ext uri="{FF2B5EF4-FFF2-40B4-BE49-F238E27FC236}">
                <a16:creationId xmlns:a16="http://schemas.microsoft.com/office/drawing/2014/main" id="{A5B5D1C8-E534-7572-CD66-0DD7A466F802}"/>
              </a:ext>
            </a:extLst>
          </p:cNvPr>
          <p:cNvSpPr txBox="1"/>
          <p:nvPr/>
        </p:nvSpPr>
        <p:spPr>
          <a:xfrm>
            <a:off x="3677440" y="5572125"/>
            <a:ext cx="1326004"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(a) No attack</a:t>
            </a:r>
            <a:endParaRPr lang="zh-CN" altLang="en-US" sz="1600" b="1" dirty="0">
              <a:latin typeface="Times New Roman" panose="02020603050405020304" pitchFamily="18" charset="0"/>
              <a:cs typeface="Times New Roman" panose="02020603050405020304" pitchFamily="18" charset="0"/>
            </a:endParaRPr>
          </a:p>
        </p:txBody>
      </p:sp>
      <p:sp>
        <p:nvSpPr>
          <p:cNvPr id="7" name="文本框 6">
            <a:extLst>
              <a:ext uri="{FF2B5EF4-FFF2-40B4-BE49-F238E27FC236}">
                <a16:creationId xmlns:a16="http://schemas.microsoft.com/office/drawing/2014/main" id="{2B3C62BD-F2D8-1D14-1A75-911ED809E4DB}"/>
              </a:ext>
            </a:extLst>
          </p:cNvPr>
          <p:cNvSpPr txBox="1"/>
          <p:nvPr/>
        </p:nvSpPr>
        <p:spPr>
          <a:xfrm>
            <a:off x="7075406" y="5586132"/>
            <a:ext cx="1159292" cy="338554"/>
          </a:xfrm>
          <a:prstGeom prst="rect">
            <a:avLst/>
          </a:prstGeom>
          <a:noFill/>
        </p:spPr>
        <p:txBody>
          <a:bodyPr wrap="none" rtlCol="0">
            <a:spAutoFit/>
          </a:bodyPr>
          <a:lstStyle/>
          <a:p>
            <a:r>
              <a:rPr lang="en-US" altLang="zh-CN" sz="1600" b="1" dirty="0">
                <a:latin typeface="Times New Roman" panose="02020603050405020304" pitchFamily="18" charset="0"/>
                <a:cs typeface="Times New Roman" panose="02020603050405020304" pitchFamily="18" charset="0"/>
              </a:rPr>
              <a:t>(b) RIGBD</a:t>
            </a:r>
            <a:endParaRPr lang="zh-CN" altLang="en-US" sz="16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09604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20F792C0-878F-D0BA-C43A-EF7006E72FFA}"/>
              </a:ext>
            </a:extLst>
          </p:cNvPr>
          <p:cNvSpPr txBox="1"/>
          <p:nvPr/>
        </p:nvSpPr>
        <p:spPr>
          <a:xfrm>
            <a:off x="360500" y="125628"/>
            <a:ext cx="11471000" cy="6740307"/>
          </a:xfrm>
          <a:prstGeom prst="rect">
            <a:avLst/>
          </a:prstGeom>
          <a:noFill/>
        </p:spPr>
        <p:txBody>
          <a:bodyPr wrap="square">
            <a:spAutoFit/>
          </a:bodyPr>
          <a:lstStyle/>
          <a:p>
            <a:pPr>
              <a:buNone/>
            </a:pPr>
            <a:r>
              <a:rPr lang="en-US" altLang="zh-CN" b="1" dirty="0">
                <a:latin typeface="宋体" panose="02010600030101010101" pitchFamily="2" charset="-122"/>
                <a:ea typeface="宋体" panose="02010600030101010101" pitchFamily="2" charset="-122"/>
              </a:rPr>
              <a:t>1)</a:t>
            </a:r>
            <a:r>
              <a:rPr lang="zh-CN" altLang="en-US" b="1" dirty="0">
                <a:latin typeface="宋体" panose="02010600030101010101" pitchFamily="2" charset="-122"/>
                <a:ea typeface="宋体" panose="02010600030101010101" pitchFamily="2" charset="-122"/>
              </a:rPr>
              <a:t>混合数据集下的</a:t>
            </a:r>
            <a:r>
              <a:rPr lang="zh-CN" altLang="en-US" b="1" dirty="0">
                <a:solidFill>
                  <a:srgbClr val="FF0000"/>
                </a:solidFill>
                <a:latin typeface="宋体" panose="02010600030101010101" pitchFamily="2" charset="-122"/>
                <a:ea typeface="宋体" panose="02010600030101010101" pitchFamily="2" charset="-122"/>
              </a:rPr>
              <a:t>大规模文本</a:t>
            </a:r>
            <a:r>
              <a:rPr lang="zh-CN" altLang="en-US" b="1" dirty="0">
                <a:latin typeface="宋体" panose="02010600030101010101" pitchFamily="2" charset="-122"/>
                <a:ea typeface="宋体" panose="02010600030101010101" pitchFamily="2" charset="-122"/>
              </a:rPr>
              <a:t>图数据集权属保护 </a:t>
            </a:r>
            <a:r>
              <a:rPr lang="zh-CN" altLang="en-US" b="1" dirty="0">
                <a:solidFill>
                  <a:srgbClr val="FF0000"/>
                </a:solidFill>
                <a:latin typeface="宋体" panose="02010600030101010101" pitchFamily="2" charset="-122"/>
                <a:ea typeface="宋体" panose="02010600030101010101" pitchFamily="2" charset="-122"/>
              </a:rPr>
              <a:t>（成员推理）</a:t>
            </a:r>
          </a:p>
          <a:p>
            <a:pPr>
              <a:buNone/>
            </a:pPr>
            <a:r>
              <a:rPr lang="zh-CN" altLang="en-US" b="1" dirty="0">
                <a:latin typeface="宋体" panose="02010600030101010101" pitchFamily="2" charset="-122"/>
                <a:ea typeface="宋体" panose="02010600030101010101" pitchFamily="2" charset="-122"/>
              </a:rPr>
              <a:t>场景描述</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攻击者收集多个公开</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私有文本图集合（来源 </a:t>
            </a:r>
            <a:r>
              <a:rPr lang="en-US" altLang="zh-CN" dirty="0">
                <a:latin typeface="宋体" panose="02010600030101010101" pitchFamily="2" charset="-122"/>
                <a:ea typeface="宋体" panose="02010600030101010101" pitchFamily="2" charset="-122"/>
              </a:rPr>
              <a:t>A</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B</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C…</a:t>
            </a:r>
            <a:r>
              <a:rPr lang="zh-CN" altLang="en-US" dirty="0">
                <a:latin typeface="宋体" panose="02010600030101010101" pitchFamily="2" charset="-122"/>
                <a:ea typeface="宋体" panose="02010600030101010101" pitchFamily="2" charset="-122"/>
              </a:rPr>
              <a:t>），把文本图数据按某种比例（碎片级别：句</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段</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子图）拼接</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混合到一个新数据集中，再对拼接后的数据训练模型并发布。</a:t>
            </a:r>
            <a:endParaRPr lang="en-US" altLang="zh-CN" dirty="0">
              <a:latin typeface="宋体" panose="02010600030101010101" pitchFamily="2" charset="-122"/>
              <a:ea typeface="宋体" panose="02010600030101010101" pitchFamily="2" charset="-122"/>
            </a:endParaRPr>
          </a:p>
          <a:p>
            <a:pPr>
              <a:buNone/>
            </a:pPr>
            <a:r>
              <a:rPr lang="zh-CN" altLang="en-US" dirty="0">
                <a:latin typeface="宋体" panose="02010600030101010101" pitchFamily="2" charset="-122"/>
                <a:ea typeface="宋体" panose="02010600030101010101" pitchFamily="2" charset="-122"/>
              </a:rPr>
              <a:t>目标是让任何单一数据集的权属信号被“</a:t>
            </a:r>
            <a:r>
              <a:rPr lang="zh-CN" altLang="en-US" dirty="0">
                <a:solidFill>
                  <a:srgbClr val="FF0000"/>
                </a:solidFill>
                <a:latin typeface="宋体" panose="02010600030101010101" pitchFamily="2" charset="-122"/>
                <a:ea typeface="宋体" panose="02010600030101010101" pitchFamily="2" charset="-122"/>
              </a:rPr>
              <a:t>稀释</a:t>
            </a:r>
            <a:r>
              <a:rPr lang="zh-CN" altLang="en-US" dirty="0">
                <a:latin typeface="宋体" panose="02010600030101010101" pitchFamily="2" charset="-122"/>
                <a:ea typeface="宋体" panose="02010600030101010101" pitchFamily="2" charset="-122"/>
              </a:rPr>
              <a:t>”或藏匿在混合池里。</a:t>
            </a:r>
          </a:p>
          <a:p>
            <a:pPr>
              <a:buNone/>
            </a:pPr>
            <a:endParaRPr lang="en-US" altLang="zh-CN" b="1" dirty="0">
              <a:latin typeface="宋体" panose="02010600030101010101" pitchFamily="2" charset="-122"/>
              <a:ea typeface="宋体" panose="02010600030101010101" pitchFamily="2" charset="-122"/>
            </a:endParaRPr>
          </a:p>
          <a:p>
            <a:pPr>
              <a:buNone/>
            </a:pPr>
            <a:r>
              <a:rPr lang="zh-CN" altLang="en-US" b="1" dirty="0">
                <a:latin typeface="宋体" panose="02010600030101010101" pitchFamily="2" charset="-122"/>
                <a:ea typeface="宋体" panose="02010600030101010101" pitchFamily="2" charset="-122"/>
              </a:rPr>
              <a:t>为什么传统方法失效  </a:t>
            </a:r>
            <a:r>
              <a:rPr lang="en-US" altLang="zh-CN" b="1" dirty="0">
                <a:latin typeface="宋体" panose="02010600030101010101" pitchFamily="2" charset="-122"/>
                <a:ea typeface="宋体" panose="02010600030101010101" pitchFamily="2" charset="-122"/>
              </a:rPr>
              <a:t>A B </a:t>
            </a:r>
            <a:endParaRPr lang="zh-CN" altLang="en-US" dirty="0">
              <a:latin typeface="宋体" panose="02010600030101010101" pitchFamily="2" charset="-122"/>
              <a:ea typeface="宋体" panose="02010600030101010101" pitchFamily="2" charset="-122"/>
            </a:endParaRPr>
          </a:p>
          <a:p>
            <a:pPr>
              <a:buFont typeface="Arial" panose="020B0604020202020204" pitchFamily="34" charset="0"/>
              <a:buChar char="•"/>
            </a:pPr>
            <a:r>
              <a:rPr lang="zh-CN" altLang="en-US" dirty="0">
                <a:latin typeface="宋体" panose="02010600030101010101" pitchFamily="2" charset="-122"/>
                <a:ea typeface="宋体" panose="02010600030101010101" pitchFamily="2" charset="-122"/>
              </a:rPr>
              <a:t>传统水印或指纹依赖于集中式、明显的触发或子图签名。混入大量相似数据集后，这些触发特征变成弱信号，难以在整体模型中检测到或与其他来源区分。</a:t>
            </a:r>
            <a:r>
              <a:rPr lang="zh-CN" altLang="en-US" dirty="0">
                <a:solidFill>
                  <a:srgbClr val="FF0000"/>
                </a:solidFill>
                <a:latin typeface="宋体" panose="02010600030101010101" pitchFamily="2" charset="-122"/>
                <a:ea typeface="宋体" panose="02010600030101010101" pitchFamily="2" charset="-122"/>
              </a:rPr>
              <a:t>（水印方法）</a:t>
            </a:r>
          </a:p>
          <a:p>
            <a:pPr>
              <a:buFont typeface="Arial" panose="020B0604020202020204" pitchFamily="34" charset="0"/>
              <a:buChar char="•"/>
            </a:pPr>
            <a:r>
              <a:rPr lang="zh-CN" altLang="en-US" dirty="0">
                <a:latin typeface="宋体" panose="02010600030101010101" pitchFamily="2" charset="-122"/>
                <a:ea typeface="宋体" panose="02010600030101010101" pitchFamily="2" charset="-122"/>
              </a:rPr>
              <a:t>基于单一数据集统计特征的方法（例如分布偏差检测）会因多个数据集混合而失去辨识力。</a:t>
            </a:r>
            <a:r>
              <a:rPr lang="zh-CN" altLang="en-US" dirty="0">
                <a:solidFill>
                  <a:srgbClr val="FF0000"/>
                </a:solidFill>
                <a:latin typeface="宋体" panose="02010600030101010101" pitchFamily="2" charset="-122"/>
                <a:ea typeface="宋体" panose="02010600030101010101" pitchFamily="2" charset="-122"/>
              </a:rPr>
              <a:t>（指纹方法）</a:t>
            </a: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r>
              <a:rPr lang="en-US" altLang="zh-CN" dirty="0">
                <a:solidFill>
                  <a:srgbClr val="FF0000"/>
                </a:solidFill>
                <a:latin typeface="宋体" panose="02010600030101010101" pitchFamily="2" charset="-122"/>
                <a:ea typeface="宋体" panose="02010600030101010101" pitchFamily="2" charset="-122"/>
              </a:rPr>
              <a:t>Cora  </a:t>
            </a:r>
            <a:r>
              <a:rPr lang="en-US" altLang="zh-CN" dirty="0" err="1">
                <a:solidFill>
                  <a:srgbClr val="FF0000"/>
                </a:solidFill>
                <a:latin typeface="宋体" panose="02010600030101010101" pitchFamily="2" charset="-122"/>
                <a:ea typeface="宋体" panose="02010600030101010101" pitchFamily="2" charset="-122"/>
              </a:rPr>
              <a:t>Cora</a:t>
            </a:r>
            <a:r>
              <a:rPr lang="en-US" altLang="zh-CN" dirty="0">
                <a:solidFill>
                  <a:srgbClr val="FF0000"/>
                </a:solidFill>
                <a:latin typeface="宋体" panose="02010600030101010101" pitchFamily="2" charset="-122"/>
                <a:ea typeface="宋体" panose="02010600030101010101" pitchFamily="2" charset="-122"/>
              </a:rPr>
              <a:t>  </a:t>
            </a:r>
            <a:r>
              <a:rPr lang="en-US" altLang="zh-CN" dirty="0" err="1">
                <a:solidFill>
                  <a:srgbClr val="FF0000"/>
                </a:solidFill>
                <a:latin typeface="宋体" panose="02010600030101010101" pitchFamily="2" charset="-122"/>
                <a:ea typeface="宋体" panose="02010600030101010101" pitchFamily="2" charset="-122"/>
              </a:rPr>
              <a:t>flickr</a:t>
            </a:r>
            <a:r>
              <a:rPr lang="en-US" altLang="zh-CN" dirty="0">
                <a:solidFill>
                  <a:srgbClr val="FF0000"/>
                </a:solidFill>
                <a:latin typeface="宋体" panose="02010600030101010101" pitchFamily="2" charset="-122"/>
                <a:ea typeface="宋体" panose="02010600030101010101" pitchFamily="2" charset="-122"/>
              </a:rPr>
              <a:t> </a:t>
            </a:r>
          </a:p>
          <a:p>
            <a:pPr>
              <a:buFont typeface="Arial" panose="020B0604020202020204" pitchFamily="34" charset="0"/>
              <a:buChar char="•"/>
            </a:pPr>
            <a:r>
              <a:rPr lang="zh-CN" altLang="en-US" dirty="0">
                <a:solidFill>
                  <a:srgbClr val="FF0000"/>
                </a:solidFill>
                <a:latin typeface="宋体" panose="02010600030101010101" pitchFamily="2" charset="-122"/>
                <a:ea typeface="宋体" panose="02010600030101010101" pitchFamily="2" charset="-122"/>
              </a:rPr>
              <a:t>逻辑清晰</a:t>
            </a: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r>
              <a:rPr lang="zh-CN" altLang="en-US" dirty="0">
                <a:solidFill>
                  <a:srgbClr val="FF0000"/>
                </a:solidFill>
                <a:latin typeface="宋体" panose="02010600030101010101" pitchFamily="2" charset="-122"/>
                <a:ea typeface="宋体" panose="02010600030101010101" pitchFamily="2" charset="-122"/>
              </a:rPr>
              <a:t>水印：</a:t>
            </a: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r>
              <a:rPr lang="zh-CN" altLang="en-US" dirty="0">
                <a:solidFill>
                  <a:srgbClr val="FF0000"/>
                </a:solidFill>
                <a:latin typeface="宋体" panose="02010600030101010101" pitchFamily="2" charset="-122"/>
                <a:ea typeface="宋体" panose="02010600030101010101" pitchFamily="2" charset="-122"/>
              </a:rPr>
              <a:t>指纹：</a:t>
            </a: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r>
              <a:rPr lang="en-US" altLang="zh-CN" dirty="0">
                <a:solidFill>
                  <a:srgbClr val="FF0000"/>
                </a:solidFill>
                <a:latin typeface="宋体" panose="02010600030101010101" pitchFamily="2" charset="-122"/>
                <a:ea typeface="宋体" panose="02010600030101010101" pitchFamily="2" charset="-122"/>
              </a:rPr>
              <a:t>Cora -&gt; </a:t>
            </a:r>
            <a:r>
              <a:rPr lang="zh-CN" altLang="en-US" dirty="0">
                <a:solidFill>
                  <a:srgbClr val="FF0000"/>
                </a:solidFill>
                <a:latin typeface="宋体" panose="02010600030101010101" pitchFamily="2" charset="-122"/>
                <a:ea typeface="宋体" panose="02010600030101010101" pitchFamily="2" charset="-122"/>
              </a:rPr>
              <a:t>数据集分布</a:t>
            </a:r>
            <a:r>
              <a:rPr lang="en-US" altLang="zh-CN" dirty="0">
                <a:solidFill>
                  <a:srgbClr val="FF0000"/>
                </a:solidFill>
                <a:latin typeface="宋体" panose="02010600030101010101" pitchFamily="2" charset="-122"/>
                <a:ea typeface="宋体" panose="02010600030101010101" pitchFamily="2" charset="-122"/>
              </a:rPr>
              <a:t>-&gt;</a:t>
            </a:r>
            <a:r>
              <a:rPr lang="zh-CN" altLang="en-US" dirty="0">
                <a:solidFill>
                  <a:srgbClr val="FF0000"/>
                </a:solidFill>
                <a:latin typeface="宋体" panose="02010600030101010101" pitchFamily="2" charset="-122"/>
                <a:ea typeface="宋体" panose="02010600030101010101" pitchFamily="2" charset="-122"/>
              </a:rPr>
              <a:t>决策边界   </a:t>
            </a:r>
            <a:r>
              <a:rPr lang="en-US" altLang="zh-CN" dirty="0">
                <a:solidFill>
                  <a:srgbClr val="FF0000"/>
                </a:solidFill>
                <a:latin typeface="宋体" panose="02010600030101010101" pitchFamily="2" charset="-122"/>
                <a:ea typeface="宋体" panose="02010600030101010101" pitchFamily="2" charset="-122"/>
              </a:rPr>
              <a:t>(</a:t>
            </a:r>
            <a:r>
              <a:rPr lang="zh-CN" altLang="en-US" dirty="0">
                <a:solidFill>
                  <a:srgbClr val="FF0000"/>
                </a:solidFill>
                <a:latin typeface="宋体" panose="02010600030101010101" pitchFamily="2" charset="-122"/>
                <a:ea typeface="宋体" panose="02010600030101010101" pitchFamily="2" charset="-122"/>
              </a:rPr>
              <a:t>引言部分</a:t>
            </a:r>
            <a:r>
              <a:rPr lang="en-US" altLang="zh-CN" dirty="0">
                <a:solidFill>
                  <a:srgbClr val="FF0000"/>
                </a:solidFill>
                <a:latin typeface="宋体" panose="02010600030101010101" pitchFamily="2" charset="-122"/>
                <a:ea typeface="宋体" panose="02010600030101010101" pitchFamily="2" charset="-122"/>
              </a:rPr>
              <a:t>)</a:t>
            </a:r>
          </a:p>
          <a:p>
            <a:pPr>
              <a:buFont typeface="Arial" panose="020B0604020202020204" pitchFamily="34" charset="0"/>
              <a:buChar char="•"/>
            </a:pPr>
            <a:r>
              <a:rPr lang="zh-CN" altLang="en-US" dirty="0">
                <a:solidFill>
                  <a:srgbClr val="FF0000"/>
                </a:solidFill>
                <a:latin typeface="宋体" panose="02010600030101010101" pitchFamily="2" charset="-122"/>
                <a:ea typeface="宋体" panose="02010600030101010101" pitchFamily="2" charset="-122"/>
              </a:rPr>
              <a:t>验证 通过</a:t>
            </a:r>
            <a:r>
              <a:rPr lang="en-US" altLang="zh-CN" dirty="0">
                <a:solidFill>
                  <a:srgbClr val="FF0000"/>
                </a:solidFill>
                <a:latin typeface="宋体" panose="02010600030101010101" pitchFamily="2" charset="-122"/>
                <a:ea typeface="宋体" panose="02010600030101010101" pitchFamily="2" charset="-122"/>
              </a:rPr>
              <a:t>GNN -&gt; </a:t>
            </a:r>
            <a:r>
              <a:rPr lang="zh-CN" altLang="en-US" dirty="0">
                <a:solidFill>
                  <a:srgbClr val="FF0000"/>
                </a:solidFill>
                <a:latin typeface="宋体" panose="02010600030101010101" pitchFamily="2" charset="-122"/>
                <a:ea typeface="宋体" panose="02010600030101010101" pitchFamily="2" charset="-122"/>
              </a:rPr>
              <a:t>提取指纹 窃取的比例 比例小 决策边界刻画不显著 效果差</a:t>
            </a:r>
            <a:endParaRPr lang="en-US" altLang="zh-CN"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r>
              <a:rPr lang="zh-CN" altLang="en-US" dirty="0">
                <a:solidFill>
                  <a:srgbClr val="FF0000"/>
                </a:solidFill>
                <a:latin typeface="宋体" panose="02010600030101010101" pitchFamily="2" charset="-122"/>
                <a:ea typeface="宋体" panose="02010600030101010101" pitchFamily="2" charset="-122"/>
              </a:rPr>
              <a:t>成员推理：</a:t>
            </a:r>
            <a:endParaRPr lang="en-US" altLang="zh-CN" dirty="0">
              <a:solidFill>
                <a:srgbClr val="FF0000"/>
              </a:solidFill>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新方案</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针对不同来源</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场景的文本图数据集 给出配套的文本提示和图提示 </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混合提示</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、利用文本提示</a:t>
            </a:r>
            <a:r>
              <a:rPr lang="en-US" altLang="zh-CN" dirty="0">
                <a:latin typeface="宋体" panose="02010600030101010101" pitchFamily="2" charset="-122"/>
                <a:ea typeface="宋体" panose="02010600030101010101" pitchFamily="2" charset="-122"/>
              </a:rPr>
              <a:t>+LLM</a:t>
            </a:r>
            <a:r>
              <a:rPr lang="zh-CN" altLang="en-US" dirty="0">
                <a:latin typeface="宋体" panose="02010600030101010101" pitchFamily="2" charset="-122"/>
                <a:ea typeface="宋体" panose="02010600030101010101" pitchFamily="2" charset="-122"/>
              </a:rPr>
              <a:t>的形式确定文本图上各个数据节点的权属 </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、利用自动生成的图提示</a:t>
            </a:r>
            <a:r>
              <a:rPr lang="en-US" altLang="zh-CN" dirty="0">
                <a:latin typeface="宋体" panose="02010600030101010101" pitchFamily="2" charset="-122"/>
                <a:ea typeface="宋体" panose="02010600030101010101" pitchFamily="2" charset="-122"/>
              </a:rPr>
              <a:t>+GNN </a:t>
            </a:r>
            <a:r>
              <a:rPr lang="zh-CN" altLang="en-US" dirty="0">
                <a:latin typeface="宋体" panose="02010600030101010101" pitchFamily="2" charset="-122"/>
                <a:ea typeface="宋体" panose="02010600030101010101" pitchFamily="2" charset="-122"/>
              </a:rPr>
              <a:t>去确定文本图上各个数据节点的权属</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对比方法 泛指权属保护方法 引言可以划分现有的研究现状</a:t>
            </a:r>
            <a:endParaRPr lang="en-US" altLang="zh-CN" dirty="0">
              <a:latin typeface="宋体" panose="02010600030101010101" pitchFamily="2" charset="-122"/>
              <a:ea typeface="宋体" panose="02010600030101010101" pitchFamily="2" charset="-122"/>
            </a:endParaRPr>
          </a:p>
          <a:p>
            <a:r>
              <a:rPr lang="en-US" altLang="zh-CN" dirty="0">
                <a:solidFill>
                  <a:srgbClr val="FF0000"/>
                </a:solidFill>
                <a:latin typeface="宋体" panose="02010600030101010101" pitchFamily="2" charset="-122"/>
                <a:ea typeface="宋体" panose="02010600030101010101" pitchFamily="2" charset="-122"/>
              </a:rPr>
              <a:t>Grok</a:t>
            </a:r>
          </a:p>
        </p:txBody>
      </p:sp>
    </p:spTree>
    <p:extLst>
      <p:ext uri="{BB962C8B-B14F-4D97-AF65-F5344CB8AC3E}">
        <p14:creationId xmlns:p14="http://schemas.microsoft.com/office/powerpoint/2010/main" val="419840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34DD032-6347-4713-0EF6-865E15929556}"/>
              </a:ext>
            </a:extLst>
          </p:cNvPr>
          <p:cNvPicPr>
            <a:picLocks noChangeAspect="1"/>
          </p:cNvPicPr>
          <p:nvPr/>
        </p:nvPicPr>
        <p:blipFill>
          <a:blip r:embed="rId2"/>
          <a:stretch>
            <a:fillRect/>
          </a:stretch>
        </p:blipFill>
        <p:spPr>
          <a:xfrm>
            <a:off x="1903152" y="2063558"/>
            <a:ext cx="7772400" cy="3434174"/>
          </a:xfrm>
          <a:prstGeom prst="rect">
            <a:avLst/>
          </a:prstGeom>
        </p:spPr>
      </p:pic>
      <p:pic>
        <p:nvPicPr>
          <p:cNvPr id="5" name="图片 4">
            <a:extLst>
              <a:ext uri="{FF2B5EF4-FFF2-40B4-BE49-F238E27FC236}">
                <a16:creationId xmlns:a16="http://schemas.microsoft.com/office/drawing/2014/main" id="{1C51E3B9-9081-D21C-EEAF-570D9755A983}"/>
              </a:ext>
            </a:extLst>
          </p:cNvPr>
          <p:cNvPicPr>
            <a:picLocks noChangeAspect="1"/>
          </p:cNvPicPr>
          <p:nvPr/>
        </p:nvPicPr>
        <p:blipFill>
          <a:blip r:embed="rId3"/>
          <a:stretch>
            <a:fillRect/>
          </a:stretch>
        </p:blipFill>
        <p:spPr>
          <a:xfrm>
            <a:off x="1903152" y="271695"/>
            <a:ext cx="7772400" cy="1791863"/>
          </a:xfrm>
          <a:prstGeom prst="rect">
            <a:avLst/>
          </a:prstGeom>
        </p:spPr>
      </p:pic>
      <p:sp>
        <p:nvSpPr>
          <p:cNvPr id="7" name="文本框 6">
            <a:extLst>
              <a:ext uri="{FF2B5EF4-FFF2-40B4-BE49-F238E27FC236}">
                <a16:creationId xmlns:a16="http://schemas.microsoft.com/office/drawing/2014/main" id="{483D67EE-2589-DB17-10EC-B839ECC560A1}"/>
              </a:ext>
            </a:extLst>
          </p:cNvPr>
          <p:cNvSpPr txBox="1"/>
          <p:nvPr/>
        </p:nvSpPr>
        <p:spPr>
          <a:xfrm>
            <a:off x="1903152" y="5635554"/>
            <a:ext cx="8139023" cy="830997"/>
          </a:xfrm>
          <a:prstGeom prst="rect">
            <a:avLst/>
          </a:prstGeom>
          <a:noFill/>
        </p:spPr>
        <p:txBody>
          <a:bodyPr wrap="square">
            <a:spAutoFit/>
          </a:bodyPr>
          <a:lstStyle/>
          <a:p>
            <a:r>
              <a:rPr lang="en" altLang="zh-CN" sz="1600" b="0" i="0" dirty="0">
                <a:solidFill>
                  <a:srgbClr val="0F1115"/>
                </a:solidFill>
                <a:effectLst/>
                <a:latin typeface="Times New Roman" panose="02020603050405020304" pitchFamily="18" charset="0"/>
                <a:ea typeface="SimSong" panose="02020300000000000000" pitchFamily="18" charset="-122"/>
                <a:cs typeface="Times New Roman" panose="02020603050405020304" pitchFamily="18" charset="0"/>
              </a:rPr>
              <a:t>ProIA </a:t>
            </a:r>
            <a:r>
              <a:rPr lang="zh-CN" altLang="en-US" sz="1600" b="0" i="0" dirty="0">
                <a:solidFill>
                  <a:srgbClr val="0F1115"/>
                </a:solidFill>
                <a:effectLst/>
                <a:latin typeface="Times New Roman" panose="02020603050405020304" pitchFamily="18" charset="0"/>
                <a:ea typeface="SimSong" panose="02020300000000000000" pitchFamily="18" charset="-122"/>
                <a:cs typeface="Times New Roman" panose="02020603050405020304" pitchFamily="18" charset="0"/>
              </a:rPr>
              <a:t>的核心理念是：</a:t>
            </a:r>
            <a:r>
              <a:rPr lang="zh-CN" altLang="en-US" sz="1600" b="1" i="0" dirty="0">
                <a:solidFill>
                  <a:srgbClr val="0F1115"/>
                </a:solidFill>
                <a:effectLst/>
                <a:latin typeface="Times New Roman" panose="02020603050405020304" pitchFamily="18" charset="0"/>
                <a:ea typeface="SimSong" panose="02020300000000000000" pitchFamily="18" charset="-122"/>
                <a:cs typeface="Times New Roman" panose="02020603050405020304" pitchFamily="18" charset="0"/>
              </a:rPr>
              <a:t>不依赖模型的过拟合，而是主动“提示”或“查询”目标模型，诱导其根据在训练数据中学到的“记忆”（尤其是图拓扑结构信息）来生成响应。通过分析这些响应，可以判断某个数据点是否属于训练集。</a:t>
            </a:r>
            <a:endParaRPr lang="zh-CN" altLang="en-US" sz="1600" dirty="0">
              <a:latin typeface="Times New Roman" panose="02020603050405020304" pitchFamily="18" charset="0"/>
              <a:ea typeface="SimSong" panose="02020300000000000000" pitchFamily="18" charset="-122"/>
              <a:cs typeface="Times New Roman" panose="02020603050405020304" pitchFamily="18" charset="0"/>
            </a:endParaRPr>
          </a:p>
        </p:txBody>
      </p:sp>
      <p:sp>
        <p:nvSpPr>
          <p:cNvPr id="2" name="文本框 1">
            <a:extLst>
              <a:ext uri="{FF2B5EF4-FFF2-40B4-BE49-F238E27FC236}">
                <a16:creationId xmlns:a16="http://schemas.microsoft.com/office/drawing/2014/main" id="{33BEE16D-5C1C-AD62-ABD9-138395515B73}"/>
              </a:ext>
            </a:extLst>
          </p:cNvPr>
          <p:cNvSpPr txBox="1"/>
          <p:nvPr/>
        </p:nvSpPr>
        <p:spPr>
          <a:xfrm>
            <a:off x="10408024" y="1515035"/>
            <a:ext cx="1194558" cy="1200329"/>
          </a:xfrm>
          <a:prstGeom prst="rect">
            <a:avLst/>
          </a:prstGeom>
          <a:noFill/>
        </p:spPr>
        <p:txBody>
          <a:bodyPr wrap="none" rtlCol="0">
            <a:spAutoFit/>
          </a:bodyPr>
          <a:lstStyle/>
          <a:p>
            <a:r>
              <a:rPr lang="zh-CN" altLang="en-US" dirty="0"/>
              <a:t>白盒</a:t>
            </a:r>
            <a:r>
              <a:rPr lang="en-US" altLang="zh-CN" dirty="0"/>
              <a:t>/</a:t>
            </a:r>
            <a:r>
              <a:rPr lang="zh-CN" altLang="en-US" dirty="0"/>
              <a:t>灰盒</a:t>
            </a:r>
            <a:endParaRPr lang="en-US" altLang="zh-CN" dirty="0"/>
          </a:p>
          <a:p>
            <a:endParaRPr lang="en-US" altLang="zh-CN" dirty="0"/>
          </a:p>
          <a:p>
            <a:r>
              <a:rPr lang="zh-CN" altLang="en-US" dirty="0"/>
              <a:t>属性攻击</a:t>
            </a:r>
            <a:endParaRPr lang="en-US" altLang="zh-CN" dirty="0"/>
          </a:p>
          <a:p>
            <a:r>
              <a:rPr lang="zh-CN" altLang="en-US" dirty="0"/>
              <a:t>成员攻击</a:t>
            </a:r>
          </a:p>
        </p:txBody>
      </p:sp>
    </p:spTree>
    <p:extLst>
      <p:ext uri="{BB962C8B-B14F-4D97-AF65-F5344CB8AC3E}">
        <p14:creationId xmlns:p14="http://schemas.microsoft.com/office/powerpoint/2010/main" val="34637541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E31B4F0F-123F-5886-7C08-5D9E03106366}"/>
              </a:ext>
            </a:extLst>
          </p:cNvPr>
          <p:cNvSpPr txBox="1"/>
          <p:nvPr/>
        </p:nvSpPr>
        <p:spPr>
          <a:xfrm>
            <a:off x="1142999" y="1067183"/>
            <a:ext cx="10209363" cy="4031873"/>
          </a:xfrm>
          <a:prstGeom prst="rect">
            <a:avLst/>
          </a:prstGeom>
          <a:noFill/>
        </p:spPr>
        <p:txBody>
          <a:bodyPr wrap="square">
            <a:spAutoFit/>
          </a:bodyPr>
          <a:lstStyle/>
          <a:p>
            <a:pPr>
              <a:buNone/>
            </a:pPr>
            <a:r>
              <a:rPr lang="en-US" altLang="zh-CN" sz="1600" dirty="0">
                <a:latin typeface="SimSong" panose="02020300000000000000" pitchFamily="18" charset="-122"/>
                <a:ea typeface="SimSong" panose="02020300000000000000" pitchFamily="18" charset="-122"/>
              </a:rPr>
              <a:t>1. </a:t>
            </a:r>
            <a:r>
              <a:rPr lang="zh-CN" altLang="en-US" sz="1600" dirty="0">
                <a:latin typeface="SimSong" panose="02020300000000000000" pitchFamily="18" charset="-122"/>
                <a:ea typeface="SimSong" panose="02020300000000000000" pitchFamily="18" charset="-122"/>
              </a:rPr>
              <a:t>预训练阶段（</a:t>
            </a:r>
            <a:r>
              <a:rPr lang="en" altLang="zh-CN" sz="1600" dirty="0">
                <a:latin typeface="SimSong" panose="02020300000000000000" pitchFamily="18" charset="-122"/>
                <a:ea typeface="SimSong" panose="02020300000000000000" pitchFamily="18" charset="-122"/>
              </a:rPr>
              <a:t>Pre-training for Leaking Information</a:t>
            </a:r>
            <a:r>
              <a:rPr lang="zh-CN" altLang="en" sz="1600" dirty="0">
                <a:latin typeface="SimSong" panose="02020300000000000000" pitchFamily="18" charset="-122"/>
                <a:ea typeface="SimSong" panose="02020300000000000000" pitchFamily="18" charset="-122"/>
              </a:rPr>
              <a:t>）</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目标</a:t>
            </a:r>
            <a:r>
              <a:rPr lang="zh-CN" altLang="en-US" sz="1600" dirty="0">
                <a:latin typeface="SimSong" panose="02020300000000000000" pitchFamily="18" charset="-122"/>
                <a:ea typeface="SimSong" panose="02020300000000000000" pitchFamily="18" charset="-122"/>
              </a:rPr>
              <a:t>：学习图的关键拓扑结构，增强模型对敏感信息的记忆能力，同时隐藏恶意意图。</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关键技术</a:t>
            </a:r>
            <a:r>
              <a:rPr lang="zh-CN" altLang="en-US" sz="1600" dirty="0">
                <a:latin typeface="SimSong" panose="02020300000000000000" pitchFamily="18" charset="-122"/>
                <a:ea typeface="SimSong" panose="02020300000000000000" pitchFamily="18" charset="-122"/>
              </a:rPr>
              <a:t>：</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信息瓶颈（</a:t>
            </a:r>
            <a:r>
              <a:rPr lang="en" altLang="zh-CN" sz="1600" b="1" dirty="0">
                <a:latin typeface="SimSong" panose="02020300000000000000" pitchFamily="18" charset="-122"/>
                <a:ea typeface="SimSong" panose="02020300000000000000" pitchFamily="18" charset="-122"/>
              </a:rPr>
              <a:t>Information Bottleneck, IB</a:t>
            </a:r>
            <a:r>
              <a:rPr lang="zh-CN" altLang="en" sz="1600" b="1" dirty="0">
                <a:latin typeface="SimSong" panose="02020300000000000000" pitchFamily="18" charset="-122"/>
                <a:ea typeface="SimSong" panose="02020300000000000000" pitchFamily="18" charset="-122"/>
              </a:rPr>
              <a:t>）</a:t>
            </a:r>
            <a:r>
              <a:rPr lang="zh-CN" altLang="en" sz="1600" dirty="0">
                <a:latin typeface="SimSong" panose="02020300000000000000" pitchFamily="18" charset="-122"/>
                <a:ea typeface="SimSong" panose="02020300000000000000" pitchFamily="18" charset="-122"/>
              </a:rPr>
              <a:t>：</a:t>
            </a:r>
            <a:r>
              <a:rPr lang="zh-CN" altLang="en-US" sz="1600" dirty="0">
                <a:latin typeface="SimSong" panose="02020300000000000000" pitchFamily="18" charset="-122"/>
                <a:ea typeface="SimSong" panose="02020300000000000000" pitchFamily="18" charset="-122"/>
              </a:rPr>
              <a:t>通过优化互信息，提取对属性拟合和成员推理有用的表示。</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对比学习（</a:t>
            </a:r>
            <a:r>
              <a:rPr lang="en" altLang="zh-CN" sz="1600" b="1" dirty="0">
                <a:latin typeface="SimSong" panose="02020300000000000000" pitchFamily="18" charset="-122"/>
                <a:ea typeface="SimSong" panose="02020300000000000000" pitchFamily="18" charset="-122"/>
              </a:rPr>
              <a:t>Contrastive Learning</a:t>
            </a:r>
            <a:r>
              <a:rPr lang="zh-CN" altLang="en" sz="1600" b="1" dirty="0">
                <a:latin typeface="SimSong" panose="02020300000000000000" pitchFamily="18" charset="-122"/>
                <a:ea typeface="SimSong" panose="02020300000000000000" pitchFamily="18" charset="-122"/>
              </a:rPr>
              <a:t>）</a:t>
            </a:r>
            <a:r>
              <a:rPr lang="zh-CN" altLang="en" sz="1600" dirty="0">
                <a:latin typeface="SimSong" panose="02020300000000000000" pitchFamily="18" charset="-122"/>
                <a:ea typeface="SimSong" panose="02020300000000000000" pitchFamily="18" charset="-122"/>
              </a:rPr>
              <a:t>：</a:t>
            </a:r>
            <a:r>
              <a:rPr lang="zh-CN" altLang="en-US" sz="1600" dirty="0">
                <a:latin typeface="SimSong" panose="02020300000000000000" pitchFamily="18" charset="-122"/>
                <a:ea typeface="SimSong" panose="02020300000000000000" pitchFamily="18" charset="-122"/>
              </a:rPr>
              <a:t>通过局部</a:t>
            </a:r>
            <a:r>
              <a:rPr lang="en-US" altLang="zh-CN" sz="1600" dirty="0">
                <a:latin typeface="SimSong" panose="02020300000000000000" pitchFamily="18" charset="-122"/>
                <a:ea typeface="SimSong" panose="02020300000000000000" pitchFamily="18" charset="-122"/>
              </a:rPr>
              <a:t>-</a:t>
            </a:r>
            <a:r>
              <a:rPr lang="zh-CN" altLang="en-US" sz="1600" dirty="0">
                <a:latin typeface="SimSong" panose="02020300000000000000" pitchFamily="18" charset="-122"/>
                <a:ea typeface="SimSong" panose="02020300000000000000" pitchFamily="18" charset="-122"/>
              </a:rPr>
              <a:t>全局对比，增强模型对图结构的鲁棒性。</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损失函数</a:t>
            </a:r>
            <a:r>
              <a:rPr lang="zh-CN" altLang="en-US" sz="1600" dirty="0">
                <a:latin typeface="SimSong" panose="02020300000000000000" pitchFamily="18" charset="-122"/>
                <a:ea typeface="SimSong" panose="02020300000000000000" pitchFamily="18" charset="-122"/>
              </a:rPr>
              <a:t>：结合对比损失和信息瓶颈损失，优化模型参数。</a:t>
            </a:r>
          </a:p>
          <a:p>
            <a:pPr>
              <a:buNone/>
            </a:pPr>
            <a:r>
              <a:rPr lang="en-US" altLang="zh-CN" sz="1600" dirty="0">
                <a:latin typeface="SimSong" panose="02020300000000000000" pitchFamily="18" charset="-122"/>
                <a:ea typeface="SimSong" panose="02020300000000000000" pitchFamily="18" charset="-122"/>
              </a:rPr>
              <a:t>2. </a:t>
            </a:r>
            <a:r>
              <a:rPr lang="zh-CN" altLang="en-US" sz="1600" dirty="0">
                <a:latin typeface="SimSong" panose="02020300000000000000" pitchFamily="18" charset="-122"/>
                <a:ea typeface="SimSong" panose="02020300000000000000" pitchFamily="18" charset="-122"/>
              </a:rPr>
              <a:t>攻击数据生成阶段（</a:t>
            </a:r>
            <a:r>
              <a:rPr lang="en" altLang="zh-CN" sz="1600" dirty="0">
                <a:latin typeface="SimSong" panose="02020300000000000000" pitchFamily="18" charset="-122"/>
                <a:ea typeface="SimSong" panose="02020300000000000000" pitchFamily="18" charset="-122"/>
              </a:rPr>
              <a:t>Attack Data Generation</a:t>
            </a:r>
            <a:r>
              <a:rPr lang="zh-CN" altLang="en" sz="1600" dirty="0">
                <a:latin typeface="SimSong" panose="02020300000000000000" pitchFamily="18" charset="-122"/>
                <a:ea typeface="SimSong" panose="02020300000000000000" pitchFamily="18" charset="-122"/>
              </a:rPr>
              <a:t>）</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目标</a:t>
            </a:r>
            <a:r>
              <a:rPr lang="zh-CN" altLang="en-US" sz="1600" dirty="0">
                <a:latin typeface="SimSong" panose="02020300000000000000" pitchFamily="18" charset="-122"/>
                <a:ea typeface="SimSong" panose="02020300000000000000" pitchFamily="18" charset="-122"/>
              </a:rPr>
              <a:t>：利用预训练模型生成的提示特征，构造用于攻击的训练数据。</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方法</a:t>
            </a:r>
            <a:r>
              <a:rPr lang="zh-CN" altLang="en-US" sz="1600" dirty="0">
                <a:latin typeface="SimSong" panose="02020300000000000000" pitchFamily="18" charset="-122"/>
                <a:ea typeface="SimSong" panose="02020300000000000000" pitchFamily="18" charset="-122"/>
              </a:rPr>
              <a:t>：</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属性推理攻击（</a:t>
            </a:r>
            <a:r>
              <a:rPr lang="en" altLang="zh-CN" sz="1600" b="1" dirty="0">
                <a:latin typeface="SimSong" panose="02020300000000000000" pitchFamily="18" charset="-122"/>
                <a:ea typeface="SimSong" panose="02020300000000000000" pitchFamily="18" charset="-122"/>
              </a:rPr>
              <a:t>AIA</a:t>
            </a:r>
            <a:r>
              <a:rPr lang="zh-CN" altLang="en" sz="1600" b="1" dirty="0">
                <a:latin typeface="SimSong" panose="02020300000000000000" pitchFamily="18" charset="-122"/>
                <a:ea typeface="SimSong" panose="02020300000000000000" pitchFamily="18" charset="-122"/>
              </a:rPr>
              <a:t>）</a:t>
            </a:r>
            <a:r>
              <a:rPr lang="zh-CN" altLang="en" sz="1600" dirty="0">
                <a:latin typeface="SimSong" panose="02020300000000000000" pitchFamily="18" charset="-122"/>
                <a:ea typeface="SimSong" panose="02020300000000000000" pitchFamily="18" charset="-122"/>
              </a:rPr>
              <a:t>：</a:t>
            </a:r>
            <a:r>
              <a:rPr lang="zh-CN" altLang="en-US" sz="1600" dirty="0">
                <a:latin typeface="SimSong" panose="02020300000000000000" pitchFamily="18" charset="-122"/>
                <a:ea typeface="SimSong" panose="02020300000000000000" pitchFamily="18" charset="-122"/>
              </a:rPr>
              <a:t>直接使用目标模型的输出作为攻击模型的输入。</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成员推理攻击（</a:t>
            </a:r>
            <a:r>
              <a:rPr lang="en" altLang="zh-CN" sz="1600" b="1" dirty="0">
                <a:latin typeface="SimSong" panose="02020300000000000000" pitchFamily="18" charset="-122"/>
                <a:ea typeface="SimSong" panose="02020300000000000000" pitchFamily="18" charset="-122"/>
              </a:rPr>
              <a:t>MIA</a:t>
            </a:r>
            <a:r>
              <a:rPr lang="zh-CN" altLang="en" sz="1600" b="1" dirty="0">
                <a:latin typeface="SimSong" panose="02020300000000000000" pitchFamily="18" charset="-122"/>
                <a:ea typeface="SimSong" panose="02020300000000000000" pitchFamily="18" charset="-122"/>
              </a:rPr>
              <a:t>）</a:t>
            </a:r>
            <a:r>
              <a:rPr lang="zh-CN" altLang="en" sz="1600" dirty="0">
                <a:latin typeface="SimSong" panose="02020300000000000000" pitchFamily="18" charset="-122"/>
                <a:ea typeface="SimSong" panose="02020300000000000000" pitchFamily="18" charset="-122"/>
              </a:rPr>
              <a:t>：</a:t>
            </a:r>
            <a:r>
              <a:rPr lang="zh-CN" altLang="en-US" sz="1600" dirty="0">
                <a:latin typeface="SimSong" panose="02020300000000000000" pitchFamily="18" charset="-122"/>
                <a:ea typeface="SimSong" panose="02020300000000000000" pitchFamily="18" charset="-122"/>
              </a:rPr>
              <a:t>使用影子模型模拟目标模型的行为，生成攻击数据集。</a:t>
            </a:r>
          </a:p>
          <a:p>
            <a:pPr>
              <a:buNone/>
            </a:pPr>
            <a:r>
              <a:rPr lang="en-US" altLang="zh-CN" sz="1600" dirty="0">
                <a:latin typeface="SimSong" panose="02020300000000000000" pitchFamily="18" charset="-122"/>
                <a:ea typeface="SimSong" panose="02020300000000000000" pitchFamily="18" charset="-122"/>
              </a:rPr>
              <a:t>3. </a:t>
            </a:r>
            <a:r>
              <a:rPr lang="zh-CN" altLang="en-US" sz="1600" dirty="0">
                <a:latin typeface="SimSong" panose="02020300000000000000" pitchFamily="18" charset="-122"/>
                <a:ea typeface="SimSong" panose="02020300000000000000" pitchFamily="18" charset="-122"/>
              </a:rPr>
              <a:t>下游推理攻击阶段（</a:t>
            </a:r>
            <a:r>
              <a:rPr lang="en" altLang="zh-CN" sz="1600" dirty="0">
                <a:latin typeface="SimSong" panose="02020300000000000000" pitchFamily="18" charset="-122"/>
                <a:ea typeface="SimSong" panose="02020300000000000000" pitchFamily="18" charset="-122"/>
              </a:rPr>
              <a:t>Prompting for Adapting Inference Attack with Disentanglement</a:t>
            </a:r>
            <a:r>
              <a:rPr lang="zh-CN" altLang="en" sz="1600" dirty="0">
                <a:latin typeface="SimSong" panose="02020300000000000000" pitchFamily="18" charset="-122"/>
                <a:ea typeface="SimSong" panose="02020300000000000000" pitchFamily="18" charset="-122"/>
              </a:rPr>
              <a:t>）</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目标</a:t>
            </a:r>
            <a:r>
              <a:rPr lang="zh-CN" altLang="en-US" sz="1600" dirty="0">
                <a:latin typeface="SimSong" panose="02020300000000000000" pitchFamily="18" charset="-122"/>
                <a:ea typeface="SimSong" panose="02020300000000000000" pitchFamily="18" charset="-122"/>
              </a:rPr>
              <a:t>：通过解缠机制，提取与下游任务最相关的潜在因素，提升攻击的适应性。</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关键技术</a:t>
            </a:r>
            <a:r>
              <a:rPr lang="zh-CN" altLang="en-US" sz="1600" dirty="0">
                <a:latin typeface="SimSong" panose="02020300000000000000" pitchFamily="18" charset="-122"/>
                <a:ea typeface="SimSong" panose="02020300000000000000" pitchFamily="18" charset="-122"/>
              </a:rPr>
              <a:t>：</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提示解缠（</a:t>
            </a:r>
            <a:r>
              <a:rPr lang="en" altLang="zh-CN" sz="1600" b="1" dirty="0">
                <a:latin typeface="SimSong" panose="02020300000000000000" pitchFamily="18" charset="-122"/>
                <a:ea typeface="SimSong" panose="02020300000000000000" pitchFamily="18" charset="-122"/>
              </a:rPr>
              <a:t>Prompt Disentanglement</a:t>
            </a:r>
            <a:r>
              <a:rPr lang="zh-CN" altLang="en" sz="1600" b="1" dirty="0">
                <a:latin typeface="SimSong" panose="02020300000000000000" pitchFamily="18" charset="-122"/>
                <a:ea typeface="SimSong" panose="02020300000000000000" pitchFamily="18" charset="-122"/>
              </a:rPr>
              <a:t>）</a:t>
            </a:r>
            <a:r>
              <a:rPr lang="zh-CN" altLang="en" sz="1600" dirty="0">
                <a:latin typeface="SimSong" panose="02020300000000000000" pitchFamily="18" charset="-122"/>
                <a:ea typeface="SimSong" panose="02020300000000000000" pitchFamily="18" charset="-122"/>
              </a:rPr>
              <a:t>：</a:t>
            </a:r>
            <a:r>
              <a:rPr lang="zh-CN" altLang="en-US" sz="1600" dirty="0">
                <a:latin typeface="SimSong" panose="02020300000000000000" pitchFamily="18" charset="-122"/>
                <a:ea typeface="SimSong" panose="02020300000000000000" pitchFamily="18" charset="-122"/>
              </a:rPr>
              <a:t>将提示特征映射到多个通道，分离不同属性的潜在影响。</a:t>
            </a:r>
          </a:p>
          <a:p>
            <a:pPr>
              <a:buFont typeface="Arial" panose="020B0604020202020204" pitchFamily="34" charset="0"/>
              <a:buChar char="•"/>
            </a:pPr>
            <a:r>
              <a:rPr lang="zh-CN" altLang="en-US" sz="1600" b="1" dirty="0">
                <a:latin typeface="SimSong" panose="02020300000000000000" pitchFamily="18" charset="-122"/>
                <a:ea typeface="SimSong" panose="02020300000000000000" pitchFamily="18" charset="-122"/>
              </a:rPr>
              <a:t>攻击实现</a:t>
            </a:r>
            <a:r>
              <a:rPr lang="zh-CN" altLang="en-US" sz="1600" dirty="0">
                <a:latin typeface="SimSong" panose="02020300000000000000" pitchFamily="18" charset="-122"/>
                <a:ea typeface="SimSong" panose="02020300000000000000" pitchFamily="18" charset="-122"/>
              </a:rPr>
              <a:t>：使用解缠后的表示作为先验知识，训练攻击模型，并通过 </a:t>
            </a:r>
            <a:r>
              <a:rPr lang="en" altLang="zh-CN" sz="1600" dirty="0">
                <a:latin typeface="SimSong" panose="02020300000000000000" pitchFamily="18" charset="-122"/>
                <a:ea typeface="SimSong" panose="02020300000000000000" pitchFamily="18" charset="-122"/>
              </a:rPr>
              <a:t>KL </a:t>
            </a:r>
            <a:r>
              <a:rPr lang="zh-CN" altLang="en-US" sz="1600" dirty="0">
                <a:latin typeface="SimSong" panose="02020300000000000000" pitchFamily="18" charset="-122"/>
                <a:ea typeface="SimSong" panose="02020300000000000000" pitchFamily="18" charset="-122"/>
              </a:rPr>
              <a:t>散度约束其影响。</a:t>
            </a:r>
          </a:p>
        </p:txBody>
      </p:sp>
    </p:spTree>
    <p:extLst>
      <p:ext uri="{BB962C8B-B14F-4D97-AF65-F5344CB8AC3E}">
        <p14:creationId xmlns:p14="http://schemas.microsoft.com/office/powerpoint/2010/main" val="8497452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3BB55CA-FC58-9FBF-D012-1785390DD0ED}"/>
              </a:ext>
            </a:extLst>
          </p:cNvPr>
          <p:cNvPicPr>
            <a:picLocks noChangeAspect="1"/>
          </p:cNvPicPr>
          <p:nvPr/>
        </p:nvPicPr>
        <p:blipFill>
          <a:blip r:embed="rId2"/>
          <a:stretch>
            <a:fillRect/>
          </a:stretch>
        </p:blipFill>
        <p:spPr>
          <a:xfrm>
            <a:off x="80513" y="2609331"/>
            <a:ext cx="7772400" cy="4027579"/>
          </a:xfrm>
          <a:prstGeom prst="rect">
            <a:avLst/>
          </a:prstGeom>
        </p:spPr>
      </p:pic>
      <p:pic>
        <p:nvPicPr>
          <p:cNvPr id="5" name="图片 4">
            <a:extLst>
              <a:ext uri="{FF2B5EF4-FFF2-40B4-BE49-F238E27FC236}">
                <a16:creationId xmlns:a16="http://schemas.microsoft.com/office/drawing/2014/main" id="{54807B7C-3B8C-3FEE-B7EC-D22FFA0E1500}"/>
              </a:ext>
            </a:extLst>
          </p:cNvPr>
          <p:cNvPicPr>
            <a:picLocks noChangeAspect="1"/>
          </p:cNvPicPr>
          <p:nvPr/>
        </p:nvPicPr>
        <p:blipFill>
          <a:blip r:embed="rId3"/>
          <a:stretch>
            <a:fillRect/>
          </a:stretch>
        </p:blipFill>
        <p:spPr>
          <a:xfrm>
            <a:off x="2618751" y="221090"/>
            <a:ext cx="6416615" cy="2609331"/>
          </a:xfrm>
          <a:prstGeom prst="rect">
            <a:avLst/>
          </a:prstGeom>
        </p:spPr>
      </p:pic>
      <p:sp>
        <p:nvSpPr>
          <p:cNvPr id="3" name="文本框 2">
            <a:extLst>
              <a:ext uri="{FF2B5EF4-FFF2-40B4-BE49-F238E27FC236}">
                <a16:creationId xmlns:a16="http://schemas.microsoft.com/office/drawing/2014/main" id="{332CC070-EE54-4BA0-6ABF-5F235D806623}"/>
              </a:ext>
            </a:extLst>
          </p:cNvPr>
          <p:cNvSpPr txBox="1"/>
          <p:nvPr/>
        </p:nvSpPr>
        <p:spPr>
          <a:xfrm>
            <a:off x="8575375" y="2923585"/>
            <a:ext cx="2894163" cy="348044"/>
          </a:xfrm>
          <a:prstGeom prst="rect">
            <a:avLst/>
          </a:prstGeom>
          <a:noFill/>
        </p:spPr>
        <p:txBody>
          <a:bodyPr wrap="square">
            <a:spAutoFit/>
          </a:bodyPr>
          <a:lstStyle/>
          <a:p>
            <a:pPr algn="l">
              <a:lnSpc>
                <a:spcPts val="2250"/>
              </a:lnSpc>
              <a:spcBef>
                <a:spcPts val="2400"/>
              </a:spcBef>
              <a:spcAft>
                <a:spcPts val="1200"/>
              </a:spcAft>
              <a:buNone/>
            </a:pPr>
            <a:r>
              <a:rPr lang="zh-CN" altLang="en-US" sz="1600" b="1" dirty="0">
                <a:solidFill>
                  <a:srgbClr val="0F1115"/>
                </a:solidFill>
                <a:effectLst/>
                <a:latin typeface="SimSong" panose="02020300000000000000" pitchFamily="18" charset="-122"/>
                <a:ea typeface="SimSong" panose="02020300000000000000" pitchFamily="18" charset="-122"/>
              </a:rPr>
              <a:t>问题定义：跨域成员推断攻击</a:t>
            </a:r>
            <a:endParaRPr lang="en-US" altLang="zh-CN" sz="1600" b="1" dirty="0">
              <a:solidFill>
                <a:srgbClr val="0F1115"/>
              </a:solidFill>
              <a:effectLst/>
              <a:latin typeface="SimSong" panose="02020300000000000000" pitchFamily="18" charset="-122"/>
              <a:ea typeface="SimSong" panose="02020300000000000000" pitchFamily="18" charset="-122"/>
            </a:endParaRPr>
          </a:p>
        </p:txBody>
      </p:sp>
      <p:sp>
        <p:nvSpPr>
          <p:cNvPr id="7" name="文本框 6">
            <a:extLst>
              <a:ext uri="{FF2B5EF4-FFF2-40B4-BE49-F238E27FC236}">
                <a16:creationId xmlns:a16="http://schemas.microsoft.com/office/drawing/2014/main" id="{C94271AF-F0B3-789B-926E-7B0A95E8D6CD}"/>
              </a:ext>
            </a:extLst>
          </p:cNvPr>
          <p:cNvSpPr txBox="1"/>
          <p:nvPr/>
        </p:nvSpPr>
        <p:spPr>
          <a:xfrm>
            <a:off x="7852913" y="3801524"/>
            <a:ext cx="4339087" cy="1077218"/>
          </a:xfrm>
          <a:prstGeom prst="rect">
            <a:avLst/>
          </a:prstGeom>
          <a:noFill/>
        </p:spPr>
        <p:txBody>
          <a:bodyPr wrap="square">
            <a:spAutoFit/>
          </a:bodyPr>
          <a:lstStyle/>
          <a:p>
            <a:pPr marL="285750" indent="-285750">
              <a:buFont typeface="Wingdings" pitchFamily="2" charset="2"/>
              <a:buChar char="l"/>
            </a:pPr>
            <a:r>
              <a:rPr lang="zh-CN" altLang="en-US" sz="1600" b="0" i="0" dirty="0">
                <a:solidFill>
                  <a:srgbClr val="0F1115"/>
                </a:solidFill>
                <a:effectLst/>
                <a:latin typeface="SimSong" panose="02020300000000000000" pitchFamily="18" charset="-122"/>
                <a:ea typeface="SimSong" panose="02020300000000000000" pitchFamily="18" charset="-122"/>
              </a:rPr>
              <a:t>训练一个具有</a:t>
            </a:r>
            <a:r>
              <a:rPr lang="zh-CN" altLang="en-US" sz="1600" b="1" i="0" dirty="0">
                <a:solidFill>
                  <a:srgbClr val="0F1115"/>
                </a:solidFill>
                <a:effectLst/>
                <a:latin typeface="SimSong" panose="02020300000000000000" pitchFamily="18" charset="-122"/>
                <a:ea typeface="SimSong" panose="02020300000000000000" pitchFamily="18" charset="-122"/>
              </a:rPr>
              <a:t>跨域泛化能力</a:t>
            </a:r>
            <a:r>
              <a:rPr lang="zh-CN" altLang="en-US" sz="1600" b="0" i="0" dirty="0">
                <a:solidFill>
                  <a:srgbClr val="0F1115"/>
                </a:solidFill>
                <a:effectLst/>
                <a:latin typeface="SimSong" panose="02020300000000000000" pitchFamily="18" charset="-122"/>
                <a:ea typeface="SimSong" panose="02020300000000000000" pitchFamily="18" charset="-122"/>
              </a:rPr>
              <a:t>的</a:t>
            </a:r>
            <a:r>
              <a:rPr lang="en" altLang="zh-CN" sz="1600" b="0" i="0" dirty="0">
                <a:solidFill>
                  <a:srgbClr val="0F1115"/>
                </a:solidFill>
                <a:effectLst/>
                <a:latin typeface="SimSong" panose="02020300000000000000" pitchFamily="18" charset="-122"/>
                <a:ea typeface="SimSong" panose="02020300000000000000" pitchFamily="18" charset="-122"/>
              </a:rPr>
              <a:t>GNN</a:t>
            </a:r>
            <a:r>
              <a:rPr lang="zh-CN" altLang="en-US" sz="1600" b="0" i="0" dirty="0">
                <a:solidFill>
                  <a:srgbClr val="0F1115"/>
                </a:solidFill>
                <a:effectLst/>
                <a:latin typeface="SimSong" panose="02020300000000000000" pitchFamily="18" charset="-122"/>
                <a:ea typeface="SimSong" panose="02020300000000000000" pitchFamily="18" charset="-122"/>
              </a:rPr>
              <a:t>模型，使其能捕捉图结构和节点特征中的</a:t>
            </a:r>
            <a:r>
              <a:rPr lang="zh-CN" altLang="en-US" sz="1600" b="1" i="0" dirty="0">
                <a:solidFill>
                  <a:srgbClr val="0F1115"/>
                </a:solidFill>
                <a:effectLst/>
                <a:latin typeface="SimSong" panose="02020300000000000000" pitchFamily="18" charset="-122"/>
                <a:ea typeface="SimSong" panose="02020300000000000000" pitchFamily="18" charset="-122"/>
              </a:rPr>
              <a:t>不变表示</a:t>
            </a:r>
            <a:r>
              <a:rPr lang="zh-CN" altLang="en-US" sz="1600" b="0" i="0" dirty="0">
                <a:solidFill>
                  <a:srgbClr val="0F1115"/>
                </a:solidFill>
                <a:effectLst/>
                <a:latin typeface="SimSong" panose="02020300000000000000" pitchFamily="18" charset="-122"/>
                <a:ea typeface="SimSong" panose="02020300000000000000" pitchFamily="18" charset="-122"/>
              </a:rPr>
              <a:t>。</a:t>
            </a:r>
            <a:endParaRPr lang="en-US" altLang="zh-CN" sz="1600" b="0" i="0" dirty="0">
              <a:solidFill>
                <a:srgbClr val="0F1115"/>
              </a:solidFill>
              <a:effectLst/>
              <a:latin typeface="SimSong" panose="02020300000000000000" pitchFamily="18" charset="-122"/>
              <a:ea typeface="SimSong" panose="02020300000000000000" pitchFamily="18" charset="-122"/>
            </a:endParaRPr>
          </a:p>
          <a:p>
            <a:endParaRPr lang="en-US" altLang="zh-CN" sz="1600" dirty="0">
              <a:latin typeface="SimSong" panose="02020300000000000000" pitchFamily="18" charset="-122"/>
              <a:ea typeface="SimSong" panose="02020300000000000000" pitchFamily="18" charset="-122"/>
            </a:endParaRPr>
          </a:p>
          <a:p>
            <a:pPr marL="285750" indent="-285750">
              <a:buFont typeface="Wingdings" pitchFamily="2" charset="2"/>
              <a:buChar char="l"/>
            </a:pPr>
            <a:r>
              <a:rPr lang="zh-CN" altLang="en-US" sz="1600" dirty="0">
                <a:latin typeface="SimSong" panose="02020300000000000000" pitchFamily="18" charset="-122"/>
                <a:ea typeface="SimSong" panose="02020300000000000000" pitchFamily="18" charset="-122"/>
              </a:rPr>
              <a:t>通过图数据增强生成多个训练环境。</a:t>
            </a:r>
          </a:p>
        </p:txBody>
      </p:sp>
      <p:sp>
        <p:nvSpPr>
          <p:cNvPr id="2" name="文本框 1">
            <a:extLst>
              <a:ext uri="{FF2B5EF4-FFF2-40B4-BE49-F238E27FC236}">
                <a16:creationId xmlns:a16="http://schemas.microsoft.com/office/drawing/2014/main" id="{AD5E08B4-F72C-A482-8A6B-D20C24D74802}"/>
              </a:ext>
            </a:extLst>
          </p:cNvPr>
          <p:cNvSpPr txBox="1"/>
          <p:nvPr/>
        </p:nvSpPr>
        <p:spPr>
          <a:xfrm>
            <a:off x="10264588" y="448235"/>
            <a:ext cx="689612" cy="646331"/>
          </a:xfrm>
          <a:prstGeom prst="rect">
            <a:avLst/>
          </a:prstGeom>
          <a:noFill/>
        </p:spPr>
        <p:txBody>
          <a:bodyPr wrap="none" rtlCol="0">
            <a:spAutoFit/>
          </a:bodyPr>
          <a:lstStyle/>
          <a:p>
            <a:r>
              <a:rPr lang="en-US" altLang="zh-CN" dirty="0"/>
              <a:t>Cora</a:t>
            </a:r>
          </a:p>
          <a:p>
            <a:r>
              <a:rPr lang="en-US" altLang="zh-CN" dirty="0"/>
              <a:t>Flickr</a:t>
            </a:r>
            <a:endParaRPr lang="zh-CN" altLang="en-US" dirty="0"/>
          </a:p>
        </p:txBody>
      </p:sp>
    </p:spTree>
    <p:extLst>
      <p:ext uri="{BB962C8B-B14F-4D97-AF65-F5344CB8AC3E}">
        <p14:creationId xmlns:p14="http://schemas.microsoft.com/office/powerpoint/2010/main" val="15108747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D899021-303F-C53E-D658-FC7C966563F1}"/>
              </a:ext>
            </a:extLst>
          </p:cNvPr>
          <p:cNvPicPr>
            <a:picLocks noChangeAspect="1"/>
          </p:cNvPicPr>
          <p:nvPr/>
        </p:nvPicPr>
        <p:blipFill>
          <a:blip r:embed="rId2"/>
          <a:stretch>
            <a:fillRect/>
          </a:stretch>
        </p:blipFill>
        <p:spPr>
          <a:xfrm>
            <a:off x="71024" y="2072448"/>
            <a:ext cx="7736746" cy="4785552"/>
          </a:xfrm>
          <a:prstGeom prst="rect">
            <a:avLst/>
          </a:prstGeom>
        </p:spPr>
      </p:pic>
      <p:pic>
        <p:nvPicPr>
          <p:cNvPr id="7" name="图片 6">
            <a:extLst>
              <a:ext uri="{FF2B5EF4-FFF2-40B4-BE49-F238E27FC236}">
                <a16:creationId xmlns:a16="http://schemas.microsoft.com/office/drawing/2014/main" id="{8C2527B2-65FF-562F-51EB-720160AD4FE0}"/>
              </a:ext>
            </a:extLst>
          </p:cNvPr>
          <p:cNvPicPr>
            <a:picLocks noChangeAspect="1"/>
          </p:cNvPicPr>
          <p:nvPr/>
        </p:nvPicPr>
        <p:blipFill>
          <a:blip r:embed="rId3"/>
          <a:stretch>
            <a:fillRect/>
          </a:stretch>
        </p:blipFill>
        <p:spPr>
          <a:xfrm>
            <a:off x="298354" y="199648"/>
            <a:ext cx="6501860" cy="2066392"/>
          </a:xfrm>
          <a:prstGeom prst="rect">
            <a:avLst/>
          </a:prstGeom>
        </p:spPr>
      </p:pic>
      <p:sp>
        <p:nvSpPr>
          <p:cNvPr id="4" name="文本框 3">
            <a:extLst>
              <a:ext uri="{FF2B5EF4-FFF2-40B4-BE49-F238E27FC236}">
                <a16:creationId xmlns:a16="http://schemas.microsoft.com/office/drawing/2014/main" id="{4F0687CB-C84F-1169-93CA-8C684DE25667}"/>
              </a:ext>
            </a:extLst>
          </p:cNvPr>
          <p:cNvSpPr txBox="1"/>
          <p:nvPr/>
        </p:nvSpPr>
        <p:spPr>
          <a:xfrm>
            <a:off x="7573992" y="2721412"/>
            <a:ext cx="4546984" cy="1323439"/>
          </a:xfrm>
          <a:prstGeom prst="rect">
            <a:avLst/>
          </a:prstGeom>
          <a:noFill/>
        </p:spPr>
        <p:txBody>
          <a:bodyPr wrap="square" rtlCol="0">
            <a:spAutoFit/>
          </a:bodyPr>
          <a:lstStyle/>
          <a:p>
            <a:r>
              <a:rPr kumimoji="1" lang="en-US" altLang="zh-CN" sz="1600" dirty="0">
                <a:latin typeface="SimSong" panose="02020300000000000000" pitchFamily="18" charset="-122"/>
                <a:ea typeface="SimSong" panose="02020300000000000000" pitchFamily="18" charset="-122"/>
              </a:rPr>
              <a:t>1.</a:t>
            </a:r>
            <a:r>
              <a:rPr kumimoji="1" lang="zh-CN" altLang="en-US" sz="1600" dirty="0">
                <a:latin typeface="SimSong" panose="02020300000000000000" pitchFamily="18" charset="-122"/>
                <a:ea typeface="SimSong" panose="02020300000000000000" pitchFamily="18" charset="-122"/>
              </a:rPr>
              <a:t> 主动滥用监测</a:t>
            </a:r>
            <a:endParaRPr kumimoji="1" lang="en-US" altLang="zh-CN" sz="1600" dirty="0">
              <a:latin typeface="SimSong" panose="02020300000000000000" pitchFamily="18" charset="-122"/>
              <a:ea typeface="SimSong" panose="02020300000000000000" pitchFamily="18" charset="-122"/>
            </a:endParaRPr>
          </a:p>
          <a:p>
            <a:r>
              <a:rPr kumimoji="1" lang="zh-CN" altLang="en-US" sz="1600" dirty="0">
                <a:latin typeface="SimSong" panose="02020300000000000000" pitchFamily="18" charset="-122"/>
                <a:ea typeface="SimSong" panose="02020300000000000000" pitchFamily="18" charset="-122"/>
              </a:rPr>
              <a:t>利用</a:t>
            </a:r>
            <a:r>
              <a:rPr lang="zh-CN" altLang="en-US" sz="1600" dirty="0">
                <a:latin typeface="SimSong" panose="02020300000000000000" pitchFamily="18" charset="-122"/>
                <a:ea typeface="SimSong" panose="02020300000000000000" pitchFamily="18" charset="-122"/>
              </a:rPr>
              <a:t>放射性图最大化目标模型和影子模型的差异</a:t>
            </a:r>
            <a:endParaRPr lang="en-US" altLang="zh-CN" sz="1600" dirty="0">
              <a:latin typeface="SimSong" panose="02020300000000000000" pitchFamily="18" charset="-122"/>
              <a:ea typeface="SimSong" panose="02020300000000000000" pitchFamily="18" charset="-122"/>
            </a:endParaRPr>
          </a:p>
          <a:p>
            <a:r>
              <a:rPr kumimoji="1" lang="en-US" altLang="zh-CN" sz="1600" dirty="0">
                <a:latin typeface="SimSong" panose="02020300000000000000" pitchFamily="18" charset="-122"/>
                <a:ea typeface="SimSong" panose="02020300000000000000" pitchFamily="18" charset="-122"/>
              </a:rPr>
              <a:t>2</a:t>
            </a:r>
            <a:r>
              <a:rPr kumimoji="1" lang="zh-CN" altLang="en-US" sz="1600" dirty="0">
                <a:latin typeface="SimSong" panose="02020300000000000000" pitchFamily="18" charset="-122"/>
                <a:ea typeface="SimSong" panose="02020300000000000000" pitchFamily="18" charset="-122"/>
              </a:rPr>
              <a:t>、滥用消除</a:t>
            </a:r>
            <a:r>
              <a:rPr kumimoji="1" lang="en-US" altLang="zh-CN" sz="1600" dirty="0">
                <a:latin typeface="SimSong" panose="02020300000000000000" pitchFamily="18" charset="-122"/>
                <a:ea typeface="SimSong" panose="02020300000000000000" pitchFamily="18" charset="-122"/>
              </a:rPr>
              <a:t>/</a:t>
            </a:r>
            <a:r>
              <a:rPr lang="zh-CN" altLang="en-US" sz="1600" dirty="0">
                <a:latin typeface="SimSong" panose="02020300000000000000" pitchFamily="18" charset="-122"/>
                <a:ea typeface="SimSong" panose="02020300000000000000" pitchFamily="18" charset="-122"/>
              </a:rPr>
              <a:t>训练图无关的遗忘</a:t>
            </a:r>
          </a:p>
          <a:p>
            <a:r>
              <a:rPr lang="zh-CN" altLang="en-US" sz="1600" dirty="0">
                <a:latin typeface="SimSong" panose="02020300000000000000" pitchFamily="18" charset="-122"/>
                <a:ea typeface="SimSong" panose="02020300000000000000" pitchFamily="18" charset="-122"/>
              </a:rPr>
              <a:t>在无法访问原始训练图的情况下，利用合成图生成，从目标 </a:t>
            </a:r>
            <a:r>
              <a:rPr lang="en" altLang="zh-CN" sz="1600" dirty="0">
                <a:latin typeface="SimSong" panose="02020300000000000000" pitchFamily="18" charset="-122"/>
                <a:ea typeface="SimSong" panose="02020300000000000000" pitchFamily="18" charset="-122"/>
              </a:rPr>
              <a:t>GNN </a:t>
            </a:r>
            <a:r>
              <a:rPr lang="zh-CN" altLang="en-US" sz="1600" dirty="0">
                <a:latin typeface="SimSong" panose="02020300000000000000" pitchFamily="18" charset="-122"/>
                <a:ea typeface="SimSong" panose="02020300000000000000" pitchFamily="18" charset="-122"/>
              </a:rPr>
              <a:t>中移除未经授权数据的影响。</a:t>
            </a:r>
            <a:endParaRPr lang="en-US" altLang="zh-CN" sz="1600" dirty="0">
              <a:latin typeface="SimSong" panose="02020300000000000000" pitchFamily="18" charset="-122"/>
              <a:ea typeface="SimSong" panose="02020300000000000000" pitchFamily="18" charset="-122"/>
            </a:endParaRPr>
          </a:p>
        </p:txBody>
      </p:sp>
      <p:sp>
        <p:nvSpPr>
          <p:cNvPr id="3" name="文本框 2">
            <a:extLst>
              <a:ext uri="{FF2B5EF4-FFF2-40B4-BE49-F238E27FC236}">
                <a16:creationId xmlns:a16="http://schemas.microsoft.com/office/drawing/2014/main" id="{3EF6EE89-3A2E-3798-1539-450605C1640F}"/>
              </a:ext>
            </a:extLst>
          </p:cNvPr>
          <p:cNvSpPr txBox="1"/>
          <p:nvPr/>
        </p:nvSpPr>
        <p:spPr>
          <a:xfrm>
            <a:off x="8122024" y="914400"/>
            <a:ext cx="1107996" cy="369332"/>
          </a:xfrm>
          <a:prstGeom prst="rect">
            <a:avLst/>
          </a:prstGeom>
          <a:noFill/>
        </p:spPr>
        <p:txBody>
          <a:bodyPr wrap="none" rtlCol="0">
            <a:spAutoFit/>
          </a:bodyPr>
          <a:lstStyle/>
          <a:p>
            <a:r>
              <a:rPr lang="zh-CN" altLang="en-US" dirty="0"/>
              <a:t>模型部署</a:t>
            </a:r>
          </a:p>
        </p:txBody>
      </p:sp>
      <p:sp>
        <p:nvSpPr>
          <p:cNvPr id="6" name="文本框 5">
            <a:extLst>
              <a:ext uri="{FF2B5EF4-FFF2-40B4-BE49-F238E27FC236}">
                <a16:creationId xmlns:a16="http://schemas.microsoft.com/office/drawing/2014/main" id="{EDB3D1DF-CDB5-D79B-DFB2-A7E7C34FFB07}"/>
              </a:ext>
            </a:extLst>
          </p:cNvPr>
          <p:cNvSpPr txBox="1"/>
          <p:nvPr/>
        </p:nvSpPr>
        <p:spPr>
          <a:xfrm>
            <a:off x="8615082" y="1801906"/>
            <a:ext cx="646331" cy="369332"/>
          </a:xfrm>
          <a:prstGeom prst="rect">
            <a:avLst/>
          </a:prstGeom>
          <a:noFill/>
        </p:spPr>
        <p:txBody>
          <a:bodyPr wrap="none" rtlCol="0">
            <a:spAutoFit/>
          </a:bodyPr>
          <a:lstStyle/>
          <a:p>
            <a:r>
              <a:rPr lang="zh-CN" altLang="en-US" dirty="0"/>
              <a:t>灰盒</a:t>
            </a:r>
          </a:p>
        </p:txBody>
      </p:sp>
    </p:spTree>
    <p:extLst>
      <p:ext uri="{BB962C8B-B14F-4D97-AF65-F5344CB8AC3E}">
        <p14:creationId xmlns:p14="http://schemas.microsoft.com/office/powerpoint/2010/main" val="13259686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DAFA335-3C97-7817-A5C3-871D4A95A055}"/>
              </a:ext>
            </a:extLst>
          </p:cNvPr>
          <p:cNvPicPr>
            <a:picLocks noChangeAspect="1"/>
          </p:cNvPicPr>
          <p:nvPr/>
        </p:nvPicPr>
        <p:blipFill>
          <a:blip r:embed="rId2"/>
          <a:stretch>
            <a:fillRect/>
          </a:stretch>
        </p:blipFill>
        <p:spPr>
          <a:xfrm>
            <a:off x="2636220" y="533129"/>
            <a:ext cx="6919560" cy="3917019"/>
          </a:xfrm>
          <a:prstGeom prst="rect">
            <a:avLst/>
          </a:prstGeom>
        </p:spPr>
      </p:pic>
    </p:spTree>
    <p:extLst>
      <p:ext uri="{BB962C8B-B14F-4D97-AF65-F5344CB8AC3E}">
        <p14:creationId xmlns:p14="http://schemas.microsoft.com/office/powerpoint/2010/main" val="41919436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D5446B67-0F10-0EF9-1EB5-A947AF2E77D6}"/>
              </a:ext>
            </a:extLst>
          </p:cNvPr>
          <p:cNvSpPr txBox="1"/>
          <p:nvPr/>
        </p:nvSpPr>
        <p:spPr>
          <a:xfrm>
            <a:off x="995082" y="1296308"/>
            <a:ext cx="9341223" cy="3629199"/>
          </a:xfrm>
          <a:prstGeom prst="rect">
            <a:avLst/>
          </a:prstGeom>
          <a:noFill/>
        </p:spPr>
        <p:txBody>
          <a:bodyPr wrap="square">
            <a:spAutoFit/>
          </a:bodyPr>
          <a:lstStyle/>
          <a:p>
            <a:pPr algn="l">
              <a:lnSpc>
                <a:spcPts val="2100"/>
              </a:lnSpc>
              <a:spcBef>
                <a:spcPts val="1200"/>
              </a:spcBef>
              <a:spcAft>
                <a:spcPts val="1200"/>
              </a:spcAft>
              <a:buNone/>
            </a:pPr>
            <a:r>
              <a:rPr lang="zh-CN" altLang="en-US" b="1" dirty="0">
                <a:solidFill>
                  <a:srgbClr val="0F1115"/>
                </a:solidFill>
                <a:effectLst/>
                <a:latin typeface="quote-cjk-patch"/>
              </a:rPr>
              <a:t>阶段一：影子模型训练</a:t>
            </a:r>
          </a:p>
          <a:p>
            <a:pPr algn="l">
              <a:spcBef>
                <a:spcPts val="1200"/>
              </a:spcBef>
              <a:spcAft>
                <a:spcPts val="1200"/>
              </a:spcAft>
              <a:buNone/>
            </a:pPr>
            <a:r>
              <a:rPr lang="zh-CN" altLang="en-US" b="1" i="0" dirty="0">
                <a:solidFill>
                  <a:srgbClr val="0F1115"/>
                </a:solidFill>
                <a:effectLst/>
                <a:latin typeface="quote-cjk-patch"/>
              </a:rPr>
              <a:t>目标</a:t>
            </a:r>
            <a:r>
              <a:rPr lang="zh-CN" altLang="en-US" b="0" i="0" dirty="0">
                <a:solidFill>
                  <a:srgbClr val="0F1115"/>
                </a:solidFill>
                <a:effectLst/>
                <a:latin typeface="quote-cjk-patch"/>
              </a:rPr>
              <a:t>：模拟目标模型的行为，以生成训练攻击模型所需的数据。</a:t>
            </a:r>
          </a:p>
          <a:p>
            <a:pPr algn="l">
              <a:spcBef>
                <a:spcPts val="1200"/>
              </a:spcBef>
              <a:spcAft>
                <a:spcPts val="1200"/>
              </a:spcAft>
              <a:buFont typeface="+mj-lt"/>
              <a:buAutoNum type="arabicPeriod"/>
            </a:pPr>
            <a:r>
              <a:rPr lang="zh-CN" altLang="en-US" b="1" i="0" dirty="0">
                <a:solidFill>
                  <a:srgbClr val="0F1115"/>
                </a:solidFill>
                <a:effectLst/>
                <a:latin typeface="quote-cjk-patch"/>
              </a:rPr>
              <a:t>假设</a:t>
            </a:r>
            <a:r>
              <a:rPr lang="zh-CN" altLang="en-US" b="0" i="0" dirty="0">
                <a:solidFill>
                  <a:srgbClr val="0F1115"/>
                </a:solidFill>
                <a:effectLst/>
                <a:latin typeface="quote-cjk-patch"/>
              </a:rPr>
              <a:t>：攻击者拥有一个与目标模型训练数据来自</a:t>
            </a:r>
            <a:r>
              <a:rPr lang="zh-CN" altLang="en-US" b="1" i="0" dirty="0">
                <a:solidFill>
                  <a:srgbClr val="0F1115"/>
                </a:solidFill>
                <a:effectLst/>
                <a:latin typeface="quote-cjk-patch"/>
              </a:rPr>
              <a:t>相同分布</a:t>
            </a:r>
            <a:r>
              <a:rPr lang="zh-CN" altLang="en-US" b="0" i="0" dirty="0">
                <a:solidFill>
                  <a:srgbClr val="0F1115"/>
                </a:solidFill>
                <a:effectLst/>
                <a:latin typeface="quote-cjk-patch"/>
              </a:rPr>
              <a:t>的图数据集（影子数据集）。这篇论文随后放松了这一假设，表明即使分布不同，攻击也可能有效。</a:t>
            </a:r>
          </a:p>
          <a:p>
            <a:pPr algn="l">
              <a:spcBef>
                <a:spcPts val="450"/>
              </a:spcBef>
              <a:spcAft>
                <a:spcPts val="1200"/>
              </a:spcAft>
              <a:buFont typeface="+mj-lt"/>
              <a:buAutoNum type="arabicPeriod"/>
            </a:pPr>
            <a:r>
              <a:rPr lang="zh-CN" altLang="en-US" b="1" i="0" dirty="0">
                <a:solidFill>
                  <a:srgbClr val="0F1115"/>
                </a:solidFill>
                <a:effectLst/>
                <a:latin typeface="quote-cjk-patch"/>
              </a:rPr>
              <a:t>训练</a:t>
            </a:r>
            <a:r>
              <a:rPr lang="zh-CN" altLang="en-US" b="0" i="0" dirty="0">
                <a:solidFill>
                  <a:srgbClr val="0F1115"/>
                </a:solidFill>
                <a:effectLst/>
                <a:latin typeface="quote-cjk-patch"/>
              </a:rPr>
              <a:t>：攻击者使用这个影子数据集来训练一个或多个与目标模型类型相似的</a:t>
            </a:r>
            <a:r>
              <a:rPr lang="en-US" altLang="zh-CN" b="0" i="0" dirty="0">
                <a:solidFill>
                  <a:srgbClr val="0F1115"/>
                </a:solidFill>
                <a:effectLst/>
                <a:latin typeface="quote-cjk-patch"/>
              </a:rPr>
              <a:t>GNN</a:t>
            </a:r>
            <a:r>
              <a:rPr lang="zh-CN" altLang="en-US" b="0" i="0" dirty="0">
                <a:solidFill>
                  <a:srgbClr val="0F1115"/>
                </a:solidFill>
                <a:effectLst/>
                <a:latin typeface="quote-cjk-patch"/>
              </a:rPr>
              <a:t>模型，这些模型被称为</a:t>
            </a:r>
            <a:r>
              <a:rPr lang="zh-CN" altLang="en-US" b="1" i="0" dirty="0">
                <a:solidFill>
                  <a:srgbClr val="0F1115"/>
                </a:solidFill>
                <a:effectLst/>
                <a:latin typeface="quote-cjk-patch"/>
              </a:rPr>
              <a:t>影子模型</a:t>
            </a:r>
            <a:r>
              <a:rPr lang="zh-CN" altLang="en-US" b="0" i="0" dirty="0">
                <a:solidFill>
                  <a:srgbClr val="0F1115"/>
                </a:solidFill>
                <a:effectLst/>
                <a:latin typeface="quote-cjk-patch"/>
              </a:rPr>
              <a:t>。</a:t>
            </a:r>
          </a:p>
          <a:p>
            <a:pPr algn="l">
              <a:spcBef>
                <a:spcPts val="450"/>
              </a:spcBef>
              <a:spcAft>
                <a:spcPts val="1200"/>
              </a:spcAft>
              <a:buFont typeface="+mj-lt"/>
              <a:buAutoNum type="arabicPeriod"/>
            </a:pPr>
            <a:r>
              <a:rPr lang="zh-CN" altLang="en-US" b="1" i="0" dirty="0">
                <a:solidFill>
                  <a:srgbClr val="0F1115"/>
                </a:solidFill>
                <a:effectLst/>
                <a:latin typeface="quote-cjk-patch"/>
              </a:rPr>
              <a:t>关键点</a:t>
            </a:r>
            <a:r>
              <a:rPr lang="zh-CN" altLang="en-US" b="0" i="0" dirty="0">
                <a:solidFill>
                  <a:srgbClr val="0F1115"/>
                </a:solidFill>
                <a:effectLst/>
                <a:latin typeface="quote-cjk-patch"/>
              </a:rPr>
              <a:t>：训练影子模型时，可以使用真实的节点标签，也可以使用目标模型对影子数据的预测作为“软标签”来更好地模仿目标模型。论文发现，即使不使用目标模型进行查询（即零次查询），攻击也依然有效，这降低了攻击的难度。</a:t>
            </a:r>
          </a:p>
        </p:txBody>
      </p:sp>
    </p:spTree>
    <p:extLst>
      <p:ext uri="{BB962C8B-B14F-4D97-AF65-F5344CB8AC3E}">
        <p14:creationId xmlns:p14="http://schemas.microsoft.com/office/powerpoint/2010/main" val="31453365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DEA19021-5E42-E418-FEFA-DE4EB801CBB0}"/>
              </a:ext>
            </a:extLst>
          </p:cNvPr>
          <p:cNvSpPr txBox="1"/>
          <p:nvPr/>
        </p:nvSpPr>
        <p:spPr>
          <a:xfrm>
            <a:off x="640977" y="706989"/>
            <a:ext cx="10910046" cy="4573047"/>
          </a:xfrm>
          <a:prstGeom prst="rect">
            <a:avLst/>
          </a:prstGeom>
          <a:noFill/>
        </p:spPr>
        <p:txBody>
          <a:bodyPr wrap="square">
            <a:spAutoFit/>
          </a:bodyPr>
          <a:lstStyle/>
          <a:p>
            <a:pPr algn="l">
              <a:lnSpc>
                <a:spcPts val="2100"/>
              </a:lnSpc>
              <a:spcBef>
                <a:spcPts val="1200"/>
              </a:spcBef>
              <a:spcAft>
                <a:spcPts val="1200"/>
              </a:spcAft>
              <a:buNone/>
            </a:pPr>
            <a:r>
              <a:rPr lang="zh-CN" altLang="en-US" b="1" dirty="0">
                <a:solidFill>
                  <a:srgbClr val="0F1115"/>
                </a:solidFill>
                <a:effectLst/>
                <a:latin typeface="quote-cjk-patch"/>
              </a:rPr>
              <a:t>阶段二：攻击模型训练</a:t>
            </a:r>
          </a:p>
          <a:p>
            <a:pPr algn="l">
              <a:spcBef>
                <a:spcPts val="1200"/>
              </a:spcBef>
              <a:spcAft>
                <a:spcPts val="1200"/>
              </a:spcAft>
              <a:buNone/>
            </a:pPr>
            <a:r>
              <a:rPr lang="zh-CN" altLang="en-US" b="1" i="0" dirty="0">
                <a:solidFill>
                  <a:srgbClr val="0F1115"/>
                </a:solidFill>
                <a:effectLst/>
                <a:latin typeface="quote-cjk-patch"/>
              </a:rPr>
              <a:t>目标</a:t>
            </a:r>
            <a:r>
              <a:rPr lang="zh-CN" altLang="en-US" b="0" i="0" dirty="0">
                <a:solidFill>
                  <a:srgbClr val="0F1115"/>
                </a:solidFill>
                <a:effectLst/>
                <a:latin typeface="quote-cjk-patch"/>
              </a:rPr>
              <a:t>：训练一个分类器，使其能够根据</a:t>
            </a:r>
            <a:r>
              <a:rPr lang="en-US" altLang="zh-CN" b="0" i="0" dirty="0">
                <a:solidFill>
                  <a:srgbClr val="0F1115"/>
                </a:solidFill>
                <a:effectLst/>
                <a:latin typeface="quote-cjk-patch"/>
              </a:rPr>
              <a:t>GNN</a:t>
            </a:r>
            <a:r>
              <a:rPr lang="zh-CN" altLang="en-US" b="0" i="0" dirty="0">
                <a:solidFill>
                  <a:srgbClr val="0F1115"/>
                </a:solidFill>
                <a:effectLst/>
                <a:latin typeface="quote-cjk-patch"/>
              </a:rPr>
              <a:t>模型的输出（后验概率）来判断一个节点是否是训练成员。</a:t>
            </a:r>
          </a:p>
          <a:p>
            <a:pPr algn="l">
              <a:spcBef>
                <a:spcPts val="1200"/>
              </a:spcBef>
              <a:spcAft>
                <a:spcPts val="600"/>
              </a:spcAft>
              <a:buFont typeface="+mj-lt"/>
              <a:buAutoNum type="arabicPeriod"/>
            </a:pPr>
            <a:r>
              <a:rPr lang="zh-CN" altLang="en-US" b="1" i="0" dirty="0">
                <a:solidFill>
                  <a:srgbClr val="0F1115"/>
                </a:solidFill>
                <a:effectLst/>
                <a:latin typeface="quote-cjk-patch"/>
              </a:rPr>
              <a:t>数据生成</a:t>
            </a:r>
            <a:r>
              <a:rPr lang="zh-CN" altLang="en-US" b="0" i="0" dirty="0">
                <a:solidFill>
                  <a:srgbClr val="0F1115"/>
                </a:solidFill>
                <a:effectLst/>
                <a:latin typeface="quote-cjk-patch"/>
              </a:rPr>
              <a:t>：</a:t>
            </a:r>
          </a:p>
          <a:p>
            <a:pPr marL="742950" lvl="1" indent="-285750" algn="l">
              <a:spcBef>
                <a:spcPts val="300"/>
              </a:spcBef>
              <a:spcAft>
                <a:spcPts val="1200"/>
              </a:spcAft>
              <a:buFont typeface="+mj-lt"/>
              <a:buAutoNum type="arabicPeriod"/>
            </a:pPr>
            <a:r>
              <a:rPr lang="zh-CN" altLang="en-US" b="0" i="0" dirty="0">
                <a:solidFill>
                  <a:srgbClr val="0F1115"/>
                </a:solidFill>
                <a:effectLst/>
                <a:latin typeface="quote-cjk-patch"/>
              </a:rPr>
              <a:t>使用训练好的影子模型对</a:t>
            </a:r>
            <a:r>
              <a:rPr lang="zh-CN" altLang="en-US" b="1" i="0" dirty="0">
                <a:solidFill>
                  <a:srgbClr val="0F1115"/>
                </a:solidFill>
                <a:effectLst/>
                <a:latin typeface="quote-cjk-patch"/>
              </a:rPr>
              <a:t>其训练集中的节点（成员）</a:t>
            </a:r>
            <a:r>
              <a:rPr lang="zh-CN" altLang="en-US" b="0" i="0" dirty="0">
                <a:solidFill>
                  <a:srgbClr val="0F1115"/>
                </a:solidFill>
                <a:effectLst/>
                <a:latin typeface="quote-cjk-patch"/>
              </a:rPr>
              <a:t> 进行预测，获得每个节点的后验概率向量。</a:t>
            </a:r>
          </a:p>
          <a:p>
            <a:pPr marL="742950" lvl="1" indent="-285750" algn="l">
              <a:spcBef>
                <a:spcPts val="450"/>
              </a:spcBef>
              <a:spcAft>
                <a:spcPts val="1200"/>
              </a:spcAft>
              <a:buFont typeface="+mj-lt"/>
              <a:buAutoNum type="arabicPeriod"/>
            </a:pPr>
            <a:r>
              <a:rPr lang="zh-CN" altLang="en-US" b="0" i="0" dirty="0">
                <a:solidFill>
                  <a:srgbClr val="0F1115"/>
                </a:solidFill>
                <a:effectLst/>
                <a:latin typeface="quote-cjk-patch"/>
              </a:rPr>
              <a:t>使用同一个影子模型对</a:t>
            </a:r>
            <a:r>
              <a:rPr lang="zh-CN" altLang="en-US" b="1" i="0" dirty="0">
                <a:solidFill>
                  <a:srgbClr val="0F1115"/>
                </a:solidFill>
                <a:effectLst/>
                <a:latin typeface="quote-cjk-patch"/>
              </a:rPr>
              <a:t>未见过的节点（非成员）</a:t>
            </a:r>
            <a:r>
              <a:rPr lang="zh-CN" altLang="en-US" b="0" i="0" dirty="0">
                <a:solidFill>
                  <a:srgbClr val="0F1115"/>
                </a:solidFill>
                <a:effectLst/>
                <a:latin typeface="quote-cjk-patch"/>
              </a:rPr>
              <a:t> 进行预测，获得它们的后验概率向量。</a:t>
            </a:r>
          </a:p>
          <a:p>
            <a:pPr algn="l">
              <a:spcBef>
                <a:spcPts val="450"/>
              </a:spcBef>
              <a:spcAft>
                <a:spcPts val="600"/>
              </a:spcAft>
              <a:buFont typeface="+mj-lt"/>
              <a:buAutoNum type="arabicPeriod"/>
            </a:pPr>
            <a:r>
              <a:rPr lang="zh-CN" altLang="en-US" b="1" i="0" dirty="0">
                <a:solidFill>
                  <a:srgbClr val="0F1115"/>
                </a:solidFill>
                <a:effectLst/>
                <a:latin typeface="quote-cjk-patch"/>
              </a:rPr>
              <a:t>标注数据</a:t>
            </a:r>
            <a:r>
              <a:rPr lang="zh-CN" altLang="en-US" b="0" i="0" dirty="0">
                <a:solidFill>
                  <a:srgbClr val="0F1115"/>
                </a:solidFill>
                <a:effectLst/>
                <a:latin typeface="quote-cjk-patch"/>
              </a:rPr>
              <a:t>：</a:t>
            </a:r>
          </a:p>
          <a:p>
            <a:pPr marL="742950" lvl="1" indent="-285750" algn="l">
              <a:spcBef>
                <a:spcPts val="300"/>
              </a:spcBef>
              <a:spcAft>
                <a:spcPts val="1200"/>
              </a:spcAft>
              <a:buFont typeface="+mj-lt"/>
              <a:buAutoNum type="arabicPeriod"/>
            </a:pPr>
            <a:r>
              <a:rPr lang="zh-CN" altLang="en-US" b="0" i="0" dirty="0">
                <a:solidFill>
                  <a:srgbClr val="0F1115"/>
                </a:solidFill>
                <a:effectLst/>
                <a:latin typeface="quote-cjk-patch"/>
              </a:rPr>
              <a:t>将所有来自影子模型训练集的节点的预测结果标记为 </a:t>
            </a:r>
            <a:r>
              <a:rPr lang="en-US" altLang="zh-CN" b="1" i="0" dirty="0">
                <a:solidFill>
                  <a:srgbClr val="0F1115"/>
                </a:solidFill>
                <a:effectLst/>
                <a:latin typeface="quote-cjk-patch"/>
              </a:rPr>
              <a:t>1</a:t>
            </a:r>
            <a:r>
              <a:rPr lang="zh-CN" altLang="en-US" b="1" i="0" dirty="0">
                <a:solidFill>
                  <a:srgbClr val="0F1115"/>
                </a:solidFill>
                <a:effectLst/>
                <a:latin typeface="quote-cjk-patch"/>
              </a:rPr>
              <a:t>（成员）</a:t>
            </a:r>
            <a:r>
              <a:rPr lang="zh-CN" altLang="en-US" b="0" i="0" dirty="0">
                <a:solidFill>
                  <a:srgbClr val="0F1115"/>
                </a:solidFill>
                <a:effectLst/>
                <a:latin typeface="quote-cjk-patch"/>
              </a:rPr>
              <a:t>。</a:t>
            </a:r>
          </a:p>
          <a:p>
            <a:pPr marL="742950" lvl="1" indent="-285750" algn="l">
              <a:spcBef>
                <a:spcPts val="450"/>
              </a:spcBef>
              <a:spcAft>
                <a:spcPts val="1200"/>
              </a:spcAft>
              <a:buFont typeface="+mj-lt"/>
              <a:buAutoNum type="arabicPeriod"/>
            </a:pPr>
            <a:r>
              <a:rPr lang="zh-CN" altLang="en-US" b="0" i="0" dirty="0">
                <a:solidFill>
                  <a:srgbClr val="0F1115"/>
                </a:solidFill>
                <a:effectLst/>
                <a:latin typeface="quote-cjk-patch"/>
              </a:rPr>
              <a:t>将所有来自影子模型测试集的节点的预测结果标记为 </a:t>
            </a:r>
            <a:r>
              <a:rPr lang="en-US" altLang="zh-CN" b="1" i="0" dirty="0">
                <a:solidFill>
                  <a:srgbClr val="0F1115"/>
                </a:solidFill>
                <a:effectLst/>
                <a:latin typeface="quote-cjk-patch"/>
              </a:rPr>
              <a:t>0</a:t>
            </a:r>
            <a:r>
              <a:rPr lang="zh-CN" altLang="en-US" b="1" i="0" dirty="0">
                <a:solidFill>
                  <a:srgbClr val="0F1115"/>
                </a:solidFill>
                <a:effectLst/>
                <a:latin typeface="quote-cjk-patch"/>
              </a:rPr>
              <a:t>（非成员）</a:t>
            </a:r>
            <a:r>
              <a:rPr lang="zh-CN" altLang="en-US" b="0" i="0" dirty="0">
                <a:solidFill>
                  <a:srgbClr val="0F1115"/>
                </a:solidFill>
                <a:effectLst/>
                <a:latin typeface="quote-cjk-patch"/>
              </a:rPr>
              <a:t>。</a:t>
            </a:r>
          </a:p>
          <a:p>
            <a:pPr algn="l">
              <a:spcBef>
                <a:spcPts val="450"/>
              </a:spcBef>
              <a:spcAft>
                <a:spcPts val="1200"/>
              </a:spcAft>
              <a:buFont typeface="+mj-lt"/>
              <a:buAutoNum type="arabicPeriod"/>
            </a:pPr>
            <a:r>
              <a:rPr lang="zh-CN" altLang="en-US" b="1" i="0" dirty="0">
                <a:solidFill>
                  <a:srgbClr val="0F1115"/>
                </a:solidFill>
                <a:effectLst/>
                <a:latin typeface="quote-cjk-patch"/>
              </a:rPr>
              <a:t>训练</a:t>
            </a:r>
            <a:r>
              <a:rPr lang="zh-CN" altLang="en-US" b="0" i="0" dirty="0">
                <a:solidFill>
                  <a:srgbClr val="0F1115"/>
                </a:solidFill>
                <a:effectLst/>
                <a:latin typeface="quote-cjk-patch"/>
              </a:rPr>
              <a:t>：将这些带标签的（后验概率向量， 成员标签）数据作为训练集，训练一个二分类模型（如</a:t>
            </a:r>
            <a:r>
              <a:rPr lang="en-US" altLang="zh-CN" b="0" i="0" dirty="0">
                <a:solidFill>
                  <a:srgbClr val="0F1115"/>
                </a:solidFill>
                <a:effectLst/>
                <a:latin typeface="quote-cjk-patch"/>
              </a:rPr>
              <a:t>MLP</a:t>
            </a:r>
            <a:r>
              <a:rPr lang="zh-CN" altLang="en-US" b="0" i="0" dirty="0">
                <a:solidFill>
                  <a:srgbClr val="0F1115"/>
                </a:solidFill>
                <a:effectLst/>
                <a:latin typeface="quote-cjk-patch"/>
              </a:rPr>
              <a:t>），这个模型就是最终的</a:t>
            </a:r>
            <a:r>
              <a:rPr lang="zh-CN" altLang="en-US" b="1" i="0" dirty="0">
                <a:solidFill>
                  <a:srgbClr val="0F1115"/>
                </a:solidFill>
                <a:effectLst/>
                <a:latin typeface="quote-cjk-patch"/>
              </a:rPr>
              <a:t>攻击模型</a:t>
            </a:r>
            <a:r>
              <a:rPr lang="zh-CN" altLang="en-US" b="0" i="0" dirty="0">
                <a:solidFill>
                  <a:srgbClr val="0F1115"/>
                </a:solidFill>
                <a:effectLst/>
                <a:latin typeface="quote-cjk-patch"/>
              </a:rPr>
              <a:t>。它学习的是“什么样的后验概率模式对应于是训练成员”。</a:t>
            </a:r>
          </a:p>
        </p:txBody>
      </p:sp>
    </p:spTree>
    <p:extLst>
      <p:ext uri="{BB962C8B-B14F-4D97-AF65-F5344CB8AC3E}">
        <p14:creationId xmlns:p14="http://schemas.microsoft.com/office/powerpoint/2010/main" val="41274898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9D718F1-A48F-DB1B-D04C-57B091108BEA}"/>
              </a:ext>
            </a:extLst>
          </p:cNvPr>
          <p:cNvPicPr>
            <a:picLocks noChangeAspect="1"/>
          </p:cNvPicPr>
          <p:nvPr/>
        </p:nvPicPr>
        <p:blipFill>
          <a:blip r:embed="rId2"/>
          <a:stretch>
            <a:fillRect/>
          </a:stretch>
        </p:blipFill>
        <p:spPr>
          <a:xfrm>
            <a:off x="1209632" y="266614"/>
            <a:ext cx="9644255" cy="3368327"/>
          </a:xfrm>
          <a:prstGeom prst="rect">
            <a:avLst/>
          </a:prstGeom>
        </p:spPr>
      </p:pic>
    </p:spTree>
    <p:extLst>
      <p:ext uri="{BB962C8B-B14F-4D97-AF65-F5344CB8AC3E}">
        <p14:creationId xmlns:p14="http://schemas.microsoft.com/office/powerpoint/2010/main" val="18506276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41550CB4-4CAB-B0A3-F4C8-225E34D46BF9}"/>
              </a:ext>
            </a:extLst>
          </p:cNvPr>
          <p:cNvSpPr txBox="1"/>
          <p:nvPr/>
        </p:nvSpPr>
        <p:spPr>
          <a:xfrm>
            <a:off x="555812" y="1372356"/>
            <a:ext cx="8408894" cy="2798202"/>
          </a:xfrm>
          <a:prstGeom prst="rect">
            <a:avLst/>
          </a:prstGeom>
          <a:noFill/>
        </p:spPr>
        <p:txBody>
          <a:bodyPr wrap="square">
            <a:spAutoFit/>
          </a:bodyPr>
          <a:lstStyle/>
          <a:p>
            <a:pPr algn="l">
              <a:lnSpc>
                <a:spcPts val="2100"/>
              </a:lnSpc>
              <a:spcBef>
                <a:spcPts val="1200"/>
              </a:spcBef>
              <a:spcAft>
                <a:spcPts val="1200"/>
              </a:spcAft>
              <a:buNone/>
            </a:pPr>
            <a:r>
              <a:rPr lang="zh-CN" altLang="en-US" b="1" dirty="0">
                <a:solidFill>
                  <a:srgbClr val="0F1115"/>
                </a:solidFill>
                <a:effectLst/>
                <a:latin typeface="quote-cjk-patch"/>
              </a:rPr>
              <a:t>阶段三：成员推理</a:t>
            </a:r>
          </a:p>
          <a:p>
            <a:pPr algn="l">
              <a:spcBef>
                <a:spcPts val="1200"/>
              </a:spcBef>
              <a:spcAft>
                <a:spcPts val="1200"/>
              </a:spcAft>
              <a:buNone/>
            </a:pPr>
            <a:r>
              <a:rPr lang="zh-CN" altLang="en-US" b="1" i="0" dirty="0">
                <a:solidFill>
                  <a:srgbClr val="0F1115"/>
                </a:solidFill>
                <a:effectLst/>
                <a:latin typeface="quote-cjk-patch"/>
              </a:rPr>
              <a:t>目标</a:t>
            </a:r>
            <a:r>
              <a:rPr lang="zh-CN" altLang="en-US" b="0" i="0" dirty="0">
                <a:solidFill>
                  <a:srgbClr val="0F1115"/>
                </a:solidFill>
                <a:effectLst/>
                <a:latin typeface="quote-cjk-patch"/>
              </a:rPr>
              <a:t>：对目标模型中的特定节点进行成员推断。</a:t>
            </a:r>
          </a:p>
          <a:p>
            <a:pPr algn="l">
              <a:spcBef>
                <a:spcPts val="1200"/>
              </a:spcBef>
              <a:spcAft>
                <a:spcPts val="1200"/>
              </a:spcAft>
              <a:buFont typeface="+mj-lt"/>
              <a:buAutoNum type="arabicPeriod"/>
            </a:pPr>
            <a:r>
              <a:rPr lang="zh-CN" altLang="en-US" b="1" i="0" dirty="0">
                <a:solidFill>
                  <a:srgbClr val="0F1115"/>
                </a:solidFill>
                <a:effectLst/>
                <a:latin typeface="quote-cjk-patch"/>
              </a:rPr>
              <a:t>查询</a:t>
            </a:r>
            <a:r>
              <a:rPr lang="zh-CN" altLang="en-US" b="0" i="0" dirty="0">
                <a:solidFill>
                  <a:srgbClr val="0F1115"/>
                </a:solidFill>
                <a:effectLst/>
                <a:latin typeface="quote-cjk-patch"/>
              </a:rPr>
              <a:t>：攻击者选择一个她感兴趣的节点，并将其特征和（她所知道的）邻居信息输入到</a:t>
            </a:r>
            <a:r>
              <a:rPr lang="zh-CN" altLang="en-US" b="1" i="0" dirty="0">
                <a:solidFill>
                  <a:srgbClr val="0F1115"/>
                </a:solidFill>
                <a:effectLst/>
                <a:latin typeface="quote-cjk-patch"/>
              </a:rPr>
              <a:t>目标模型</a:t>
            </a:r>
            <a:r>
              <a:rPr lang="zh-CN" altLang="en-US" b="0" i="0" dirty="0">
                <a:solidFill>
                  <a:srgbClr val="0F1115"/>
                </a:solidFill>
                <a:effectLst/>
                <a:latin typeface="quote-cjk-patch"/>
              </a:rPr>
              <a:t>中进行查询，获得该节点的后验概率向量。</a:t>
            </a:r>
          </a:p>
          <a:p>
            <a:pPr algn="l">
              <a:spcBef>
                <a:spcPts val="450"/>
              </a:spcBef>
              <a:spcAft>
                <a:spcPts val="1200"/>
              </a:spcAft>
              <a:buFont typeface="+mj-lt"/>
              <a:buAutoNum type="arabicPeriod"/>
            </a:pPr>
            <a:r>
              <a:rPr lang="zh-CN" altLang="en-US" b="1" i="0" dirty="0">
                <a:solidFill>
                  <a:srgbClr val="0F1115"/>
                </a:solidFill>
                <a:effectLst/>
                <a:latin typeface="quote-cjk-patch"/>
              </a:rPr>
              <a:t>推断</a:t>
            </a:r>
            <a:r>
              <a:rPr lang="zh-CN" altLang="en-US" b="0" i="0" dirty="0">
                <a:solidFill>
                  <a:srgbClr val="0F1115"/>
                </a:solidFill>
                <a:effectLst/>
                <a:latin typeface="quote-cjk-patch"/>
              </a:rPr>
              <a:t>：攻击者将这个后验概率向量输入到她在阶段二训练好的</a:t>
            </a:r>
            <a:r>
              <a:rPr lang="zh-CN" altLang="en-US" b="1" i="0" dirty="0">
                <a:solidFill>
                  <a:srgbClr val="0F1115"/>
                </a:solidFill>
                <a:effectLst/>
                <a:latin typeface="quote-cjk-patch"/>
              </a:rPr>
              <a:t>攻击模型</a:t>
            </a:r>
            <a:r>
              <a:rPr lang="zh-CN" altLang="en-US" b="0" i="0" dirty="0">
                <a:solidFill>
                  <a:srgbClr val="0F1115"/>
                </a:solidFill>
                <a:effectLst/>
                <a:latin typeface="quote-cjk-patch"/>
              </a:rPr>
              <a:t>中。</a:t>
            </a:r>
          </a:p>
          <a:p>
            <a:pPr algn="l">
              <a:spcBef>
                <a:spcPts val="450"/>
              </a:spcBef>
              <a:spcAft>
                <a:spcPts val="1200"/>
              </a:spcAft>
              <a:buFont typeface="+mj-lt"/>
              <a:buAutoNum type="arabicPeriod"/>
            </a:pPr>
            <a:r>
              <a:rPr lang="zh-CN" altLang="en-US" b="1" i="0" dirty="0">
                <a:solidFill>
                  <a:srgbClr val="0F1115"/>
                </a:solidFill>
                <a:effectLst/>
                <a:latin typeface="quote-cjk-patch"/>
              </a:rPr>
              <a:t>输出</a:t>
            </a:r>
            <a:r>
              <a:rPr lang="zh-CN" altLang="en-US" b="0" i="0" dirty="0">
                <a:solidFill>
                  <a:srgbClr val="0F1115"/>
                </a:solidFill>
                <a:effectLst/>
                <a:latin typeface="quote-cjk-patch"/>
              </a:rPr>
              <a:t>：攻击模型输出一个二进制预测：这个节点是</a:t>
            </a:r>
            <a:r>
              <a:rPr lang="zh-CN" altLang="en-US" b="1" i="0" dirty="0">
                <a:solidFill>
                  <a:srgbClr val="0F1115"/>
                </a:solidFill>
                <a:effectLst/>
                <a:latin typeface="quote-cjk-patch"/>
              </a:rPr>
              <a:t>成员（</a:t>
            </a:r>
            <a:r>
              <a:rPr lang="en-US" altLang="zh-CN" b="1" i="0" dirty="0">
                <a:solidFill>
                  <a:srgbClr val="0F1115"/>
                </a:solidFill>
                <a:effectLst/>
                <a:latin typeface="quote-cjk-patch"/>
              </a:rPr>
              <a:t>1</a:t>
            </a:r>
            <a:r>
              <a:rPr lang="zh-CN" altLang="en-US" b="1" i="0" dirty="0">
                <a:solidFill>
                  <a:srgbClr val="0F1115"/>
                </a:solidFill>
                <a:effectLst/>
                <a:latin typeface="quote-cjk-patch"/>
              </a:rPr>
              <a:t>）</a:t>
            </a:r>
            <a:r>
              <a:rPr lang="zh-CN" altLang="en-US" b="0" i="0" dirty="0">
                <a:solidFill>
                  <a:srgbClr val="0F1115"/>
                </a:solidFill>
                <a:effectLst/>
                <a:latin typeface="quote-cjk-patch"/>
              </a:rPr>
              <a:t> 还是</a:t>
            </a:r>
            <a:r>
              <a:rPr lang="zh-CN" altLang="en-US" b="1" i="0" dirty="0">
                <a:solidFill>
                  <a:srgbClr val="0F1115"/>
                </a:solidFill>
                <a:effectLst/>
                <a:latin typeface="quote-cjk-patch"/>
              </a:rPr>
              <a:t>非成员（</a:t>
            </a:r>
            <a:r>
              <a:rPr lang="en-US" altLang="zh-CN" b="1" i="0" dirty="0">
                <a:solidFill>
                  <a:srgbClr val="0F1115"/>
                </a:solidFill>
                <a:effectLst/>
                <a:latin typeface="quote-cjk-patch"/>
              </a:rPr>
              <a:t>0</a:t>
            </a:r>
            <a:r>
              <a:rPr lang="zh-CN" altLang="en-US" b="1" i="0" dirty="0">
                <a:solidFill>
                  <a:srgbClr val="0F1115"/>
                </a:solidFill>
                <a:effectLst/>
                <a:latin typeface="quote-cjk-patch"/>
              </a:rPr>
              <a:t>）</a:t>
            </a:r>
            <a:r>
              <a:rPr lang="zh-CN" altLang="en-US" b="0" i="0" dirty="0">
                <a:solidFill>
                  <a:srgbClr val="0F1115"/>
                </a:solidFill>
                <a:effectLst/>
                <a:latin typeface="quote-cjk-patch"/>
              </a:rPr>
              <a:t>。</a:t>
            </a:r>
          </a:p>
        </p:txBody>
      </p:sp>
    </p:spTree>
    <p:extLst>
      <p:ext uri="{BB962C8B-B14F-4D97-AF65-F5344CB8AC3E}">
        <p14:creationId xmlns:p14="http://schemas.microsoft.com/office/powerpoint/2010/main" val="29757295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91869419-B887-67CE-D4D9-49D6E1B7F359}"/>
              </a:ext>
            </a:extLst>
          </p:cNvPr>
          <p:cNvPicPr>
            <a:picLocks noChangeAspect="1"/>
          </p:cNvPicPr>
          <p:nvPr/>
        </p:nvPicPr>
        <p:blipFill>
          <a:blip r:embed="rId2"/>
          <a:stretch>
            <a:fillRect/>
          </a:stretch>
        </p:blipFill>
        <p:spPr>
          <a:xfrm>
            <a:off x="2209800" y="539339"/>
            <a:ext cx="7772400" cy="2970343"/>
          </a:xfrm>
          <a:prstGeom prst="rect">
            <a:avLst/>
          </a:prstGeom>
        </p:spPr>
      </p:pic>
      <p:sp>
        <p:nvSpPr>
          <p:cNvPr id="6" name="文本框 5">
            <a:extLst>
              <a:ext uri="{FF2B5EF4-FFF2-40B4-BE49-F238E27FC236}">
                <a16:creationId xmlns:a16="http://schemas.microsoft.com/office/drawing/2014/main" id="{BF89E492-DB82-A0DB-1AB5-CA68E16A83A2}"/>
              </a:ext>
            </a:extLst>
          </p:cNvPr>
          <p:cNvSpPr txBox="1"/>
          <p:nvPr/>
        </p:nvSpPr>
        <p:spPr>
          <a:xfrm>
            <a:off x="2209800" y="3697941"/>
            <a:ext cx="7621438" cy="646331"/>
          </a:xfrm>
          <a:prstGeom prst="rect">
            <a:avLst/>
          </a:prstGeom>
          <a:noFill/>
        </p:spPr>
        <p:txBody>
          <a:bodyPr wrap="square">
            <a:spAutoFit/>
          </a:bodyPr>
          <a:lstStyle/>
          <a:p>
            <a:r>
              <a:rPr lang="zh-CN" altLang="en-US" b="1" i="0" dirty="0">
                <a:solidFill>
                  <a:srgbClr val="0F1115"/>
                </a:solidFill>
                <a:effectLst/>
                <a:latin typeface="SimSong" panose="02020300000000000000" pitchFamily="18" charset="-122"/>
                <a:ea typeface="SimSong" panose="02020300000000000000" pitchFamily="18" charset="-122"/>
              </a:rPr>
              <a:t>本质</a:t>
            </a:r>
            <a:r>
              <a:rPr lang="zh-CN" altLang="en-US" b="0" i="0" dirty="0">
                <a:solidFill>
                  <a:srgbClr val="0F1115"/>
                </a:solidFill>
                <a:effectLst/>
                <a:latin typeface="SimSong" panose="02020300000000000000" pitchFamily="18" charset="-122"/>
                <a:ea typeface="SimSong" panose="02020300000000000000" pitchFamily="18" charset="-122"/>
              </a:rPr>
              <a:t>：混合训练从根本上改变了模型参数与训练数据的关系，使得传统的成员推理方法失去了赖以工作的统计基础和理论依据。</a:t>
            </a:r>
            <a:endParaRPr lang="zh-CN" altLang="en-US" dirty="0">
              <a:latin typeface="SimSong" panose="02020300000000000000" pitchFamily="18" charset="-122"/>
              <a:ea typeface="SimSong" panose="02020300000000000000" pitchFamily="18" charset="-122"/>
            </a:endParaRPr>
          </a:p>
        </p:txBody>
      </p:sp>
    </p:spTree>
    <p:extLst>
      <p:ext uri="{BB962C8B-B14F-4D97-AF65-F5344CB8AC3E}">
        <p14:creationId xmlns:p14="http://schemas.microsoft.com/office/powerpoint/2010/main" val="41778462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A9B50010-7DF5-2801-975C-FAB43B9CD5F6}"/>
              </a:ext>
            </a:extLst>
          </p:cNvPr>
          <p:cNvPicPr>
            <a:picLocks noChangeAspect="1"/>
          </p:cNvPicPr>
          <p:nvPr/>
        </p:nvPicPr>
        <p:blipFill>
          <a:blip r:embed="rId2"/>
          <a:stretch>
            <a:fillRect/>
          </a:stretch>
        </p:blipFill>
        <p:spPr>
          <a:xfrm>
            <a:off x="806183" y="79199"/>
            <a:ext cx="3810639" cy="6699599"/>
          </a:xfrm>
          <a:prstGeom prst="rect">
            <a:avLst/>
          </a:prstGeom>
        </p:spPr>
      </p:pic>
      <p:pic>
        <p:nvPicPr>
          <p:cNvPr id="11" name="图片 10">
            <a:extLst>
              <a:ext uri="{FF2B5EF4-FFF2-40B4-BE49-F238E27FC236}">
                <a16:creationId xmlns:a16="http://schemas.microsoft.com/office/drawing/2014/main" id="{CC2FB006-A765-BED7-E42E-17C1EAAA944F}"/>
              </a:ext>
            </a:extLst>
          </p:cNvPr>
          <p:cNvPicPr>
            <a:picLocks noChangeAspect="1"/>
          </p:cNvPicPr>
          <p:nvPr/>
        </p:nvPicPr>
        <p:blipFill>
          <a:blip r:embed="rId3"/>
          <a:stretch>
            <a:fillRect/>
          </a:stretch>
        </p:blipFill>
        <p:spPr>
          <a:xfrm>
            <a:off x="6750423" y="538665"/>
            <a:ext cx="4320988" cy="5780669"/>
          </a:xfrm>
          <a:prstGeom prst="rect">
            <a:avLst/>
          </a:prstGeom>
        </p:spPr>
      </p:pic>
    </p:spTree>
    <p:extLst>
      <p:ext uri="{BB962C8B-B14F-4D97-AF65-F5344CB8AC3E}">
        <p14:creationId xmlns:p14="http://schemas.microsoft.com/office/powerpoint/2010/main" val="21317652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8D840DF0-CB3D-FF6E-707B-5F75DD93F5E1}"/>
              </a:ext>
            </a:extLst>
          </p:cNvPr>
          <p:cNvSpPr txBox="1"/>
          <p:nvPr/>
        </p:nvSpPr>
        <p:spPr>
          <a:xfrm>
            <a:off x="699247" y="385482"/>
            <a:ext cx="4503156" cy="1477328"/>
          </a:xfrm>
          <a:prstGeom prst="rect">
            <a:avLst/>
          </a:prstGeom>
          <a:noFill/>
        </p:spPr>
        <p:txBody>
          <a:bodyPr wrap="none" rtlCol="0">
            <a:spAutoFit/>
          </a:bodyPr>
          <a:lstStyle/>
          <a:p>
            <a:r>
              <a:rPr lang="zh-CN" altLang="en-US" dirty="0">
                <a:solidFill>
                  <a:srgbClr val="FF0000"/>
                </a:solidFill>
              </a:rPr>
              <a:t>新加实验的表格 内容检查  </a:t>
            </a:r>
            <a:r>
              <a:rPr lang="en-US" altLang="zh-CN" dirty="0">
                <a:solidFill>
                  <a:srgbClr val="FF0000"/>
                </a:solidFill>
              </a:rPr>
              <a:t>GNN models</a:t>
            </a:r>
          </a:p>
          <a:p>
            <a:endParaRPr lang="en-US" altLang="zh-CN" dirty="0">
              <a:solidFill>
                <a:srgbClr val="FF0000"/>
              </a:solidFill>
            </a:endParaRPr>
          </a:p>
          <a:p>
            <a:endParaRPr lang="en-US" altLang="zh-CN" dirty="0">
              <a:solidFill>
                <a:srgbClr val="FF0000"/>
              </a:solidFill>
            </a:endParaRPr>
          </a:p>
          <a:p>
            <a:r>
              <a:rPr lang="zh-CN" altLang="en-US" dirty="0">
                <a:solidFill>
                  <a:srgbClr val="FF0000"/>
                </a:solidFill>
              </a:rPr>
              <a:t>梳理基本概念和逻辑</a:t>
            </a:r>
            <a:r>
              <a:rPr lang="en-US" altLang="zh-CN" dirty="0">
                <a:solidFill>
                  <a:srgbClr val="FF0000"/>
                </a:solidFill>
              </a:rPr>
              <a:t> -&gt;</a:t>
            </a:r>
            <a:r>
              <a:rPr lang="zh-CN" altLang="en-US" dirty="0">
                <a:solidFill>
                  <a:srgbClr val="FF0000"/>
                </a:solidFill>
              </a:rPr>
              <a:t>再进一步画图 写作</a:t>
            </a:r>
            <a:endParaRPr lang="en-US" altLang="zh-CN" dirty="0">
              <a:solidFill>
                <a:srgbClr val="FF0000"/>
              </a:solidFill>
            </a:endParaRPr>
          </a:p>
          <a:p>
            <a:endParaRPr lang="zh-CN" altLang="en-US" dirty="0">
              <a:solidFill>
                <a:srgbClr val="FF0000"/>
              </a:solidFill>
            </a:endParaRPr>
          </a:p>
        </p:txBody>
      </p:sp>
    </p:spTree>
    <p:extLst>
      <p:ext uri="{BB962C8B-B14F-4D97-AF65-F5344CB8AC3E}">
        <p14:creationId xmlns:p14="http://schemas.microsoft.com/office/powerpoint/2010/main" val="34767083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30C99219-A9D1-0ED5-A3C6-1F2A20C339A0}"/>
              </a:ext>
            </a:extLst>
          </p:cNvPr>
          <p:cNvPicPr>
            <a:picLocks noChangeAspect="1"/>
          </p:cNvPicPr>
          <p:nvPr/>
        </p:nvPicPr>
        <p:blipFill>
          <a:blip r:embed="rId2"/>
          <a:stretch>
            <a:fillRect/>
          </a:stretch>
        </p:blipFill>
        <p:spPr>
          <a:xfrm>
            <a:off x="1389228" y="297559"/>
            <a:ext cx="9243861" cy="3962743"/>
          </a:xfrm>
          <a:prstGeom prst="rect">
            <a:avLst/>
          </a:prstGeom>
        </p:spPr>
      </p:pic>
      <p:pic>
        <p:nvPicPr>
          <p:cNvPr id="6" name="图片 5">
            <a:extLst>
              <a:ext uri="{FF2B5EF4-FFF2-40B4-BE49-F238E27FC236}">
                <a16:creationId xmlns:a16="http://schemas.microsoft.com/office/drawing/2014/main" id="{BB33A7FC-5B20-DFC4-177B-4207B76B9DBB}"/>
              </a:ext>
            </a:extLst>
          </p:cNvPr>
          <p:cNvPicPr>
            <a:picLocks noChangeAspect="1"/>
          </p:cNvPicPr>
          <p:nvPr/>
        </p:nvPicPr>
        <p:blipFill>
          <a:blip r:embed="rId3"/>
          <a:stretch>
            <a:fillRect/>
          </a:stretch>
        </p:blipFill>
        <p:spPr>
          <a:xfrm>
            <a:off x="1294959" y="3969416"/>
            <a:ext cx="9243861" cy="2591025"/>
          </a:xfrm>
          <a:prstGeom prst="rect">
            <a:avLst/>
          </a:prstGeom>
        </p:spPr>
      </p:pic>
    </p:spTree>
    <p:extLst>
      <p:ext uri="{BB962C8B-B14F-4D97-AF65-F5344CB8AC3E}">
        <p14:creationId xmlns:p14="http://schemas.microsoft.com/office/powerpoint/2010/main" val="37579131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4F685B13-DD6D-3663-02AB-F2A7F30CE6D8}"/>
              </a:ext>
            </a:extLst>
          </p:cNvPr>
          <p:cNvSpPr txBox="1"/>
          <p:nvPr/>
        </p:nvSpPr>
        <p:spPr>
          <a:xfrm>
            <a:off x="435990" y="1097380"/>
            <a:ext cx="2410904" cy="369332"/>
          </a:xfrm>
          <a:prstGeom prst="rect">
            <a:avLst/>
          </a:prstGeom>
          <a:noFill/>
        </p:spPr>
        <p:txBody>
          <a:bodyPr wrap="square">
            <a:spAutoFit/>
          </a:bodyPr>
          <a:lstStyle/>
          <a:p>
            <a:r>
              <a:rPr lang="en-US" altLang="zh-CN" b="1" dirty="0">
                <a:latin typeface="Times New Roman" panose="02020603050405020304" pitchFamily="18" charset="0"/>
                <a:cs typeface="Times New Roman" panose="02020603050405020304" pitchFamily="18" charset="0"/>
              </a:rPr>
              <a:t>Invariant Learning</a:t>
            </a:r>
            <a:endParaRPr lang="zh-CN" altLang="en-US" b="1" dirty="0">
              <a:latin typeface="Times New Roman" panose="02020603050405020304" pitchFamily="18" charset="0"/>
              <a:cs typeface="Times New Roman" panose="02020603050405020304" pitchFamily="18" charset="0"/>
            </a:endParaRPr>
          </a:p>
        </p:txBody>
      </p:sp>
      <p:sp>
        <p:nvSpPr>
          <p:cNvPr id="9" name="文本框 8">
            <a:extLst>
              <a:ext uri="{FF2B5EF4-FFF2-40B4-BE49-F238E27FC236}">
                <a16:creationId xmlns:a16="http://schemas.microsoft.com/office/drawing/2014/main" id="{526F33F0-E5DE-5FA2-5BA8-6025AAA46E4C}"/>
              </a:ext>
            </a:extLst>
          </p:cNvPr>
          <p:cNvSpPr txBox="1"/>
          <p:nvPr/>
        </p:nvSpPr>
        <p:spPr>
          <a:xfrm>
            <a:off x="435989" y="1466712"/>
            <a:ext cx="9339605" cy="830997"/>
          </a:xfrm>
          <a:prstGeom prst="rect">
            <a:avLst/>
          </a:prstGeom>
          <a:noFill/>
        </p:spPr>
        <p:txBody>
          <a:bodyPr wrap="square">
            <a:spAutoFit/>
          </a:bodyPr>
          <a:lstStyle/>
          <a:p>
            <a:r>
              <a:rPr lang="zh-CN" altLang="en-US" sz="1600" dirty="0">
                <a:latin typeface="宋体" panose="02010600030101010101" pitchFamily="2" charset="-122"/>
                <a:ea typeface="宋体" panose="02010600030101010101" pitchFamily="2" charset="-122"/>
              </a:rPr>
              <a:t>不变学习的目标是从数据中学习到那些在</a:t>
            </a:r>
            <a:r>
              <a:rPr lang="zh-CN" altLang="en-US" sz="1600" b="1" dirty="0">
                <a:solidFill>
                  <a:srgbClr val="FF0000"/>
                </a:solidFill>
                <a:latin typeface="宋体" panose="02010600030101010101" pitchFamily="2" charset="-122"/>
                <a:ea typeface="宋体" panose="02010600030101010101" pitchFamily="2" charset="-122"/>
              </a:rPr>
              <a:t>不同环境</a:t>
            </a:r>
            <a:r>
              <a:rPr lang="zh-CN" altLang="en-US" sz="1600" dirty="0">
                <a:latin typeface="宋体" panose="02010600030101010101" pitchFamily="2" charset="-122"/>
                <a:ea typeface="宋体" panose="02010600030101010101" pitchFamily="2" charset="-122"/>
              </a:rPr>
              <a:t>、</a:t>
            </a:r>
            <a:r>
              <a:rPr lang="zh-CN" altLang="en-US" sz="1600" b="1" dirty="0">
                <a:solidFill>
                  <a:srgbClr val="FF0000"/>
                </a:solidFill>
                <a:latin typeface="宋体" panose="02010600030101010101" pitchFamily="2" charset="-122"/>
                <a:ea typeface="宋体" panose="02010600030101010101" pitchFamily="2" charset="-122"/>
              </a:rPr>
              <a:t>域</a:t>
            </a:r>
            <a:r>
              <a:rPr lang="zh-CN" altLang="en-US" sz="1600" dirty="0">
                <a:latin typeface="宋体" panose="02010600030101010101" pitchFamily="2" charset="-122"/>
                <a:ea typeface="宋体" panose="02010600030101010101" pitchFamily="2" charset="-122"/>
              </a:rPr>
              <a:t>或</a:t>
            </a:r>
            <a:r>
              <a:rPr lang="zh-CN" altLang="en-US" sz="1600" b="1" dirty="0">
                <a:solidFill>
                  <a:srgbClr val="FF0000"/>
                </a:solidFill>
                <a:latin typeface="宋体" panose="02010600030101010101" pitchFamily="2" charset="-122"/>
                <a:ea typeface="宋体" panose="02010600030101010101" pitchFamily="2" charset="-122"/>
              </a:rPr>
              <a:t>数据分布变化</a:t>
            </a:r>
            <a:r>
              <a:rPr lang="zh-CN" altLang="en-US" sz="1600" dirty="0">
                <a:latin typeface="宋体" panose="02010600030101010101" pitchFamily="2" charset="-122"/>
                <a:ea typeface="宋体" panose="02010600030101010101" pitchFamily="2" charset="-122"/>
              </a:rPr>
              <a:t>下依然保持一致的特征。通过学习“稳定、不受干扰”的特征，我们希望模型在面对不同的变化时，能够有效地做出推断，而不会因为环境变化（例如数据集的混合、输入的噪声等）而产生错误。</a:t>
            </a:r>
            <a:endParaRPr lang="en-US" altLang="zh-CN" sz="1600" dirty="0">
              <a:latin typeface="宋体" panose="02010600030101010101" pitchFamily="2" charset="-122"/>
              <a:ea typeface="宋体" panose="02010600030101010101" pitchFamily="2" charset="-122"/>
            </a:endParaRPr>
          </a:p>
        </p:txBody>
      </p:sp>
      <p:sp>
        <p:nvSpPr>
          <p:cNvPr id="12" name="文本框 11">
            <a:extLst>
              <a:ext uri="{FF2B5EF4-FFF2-40B4-BE49-F238E27FC236}">
                <a16:creationId xmlns:a16="http://schemas.microsoft.com/office/drawing/2014/main" id="{AB7E474E-5A4D-3115-FBBE-2E4E1AAE10B8}"/>
              </a:ext>
            </a:extLst>
          </p:cNvPr>
          <p:cNvSpPr txBox="1"/>
          <p:nvPr/>
        </p:nvSpPr>
        <p:spPr>
          <a:xfrm>
            <a:off x="435989" y="2413261"/>
            <a:ext cx="2031325" cy="338554"/>
          </a:xfrm>
          <a:prstGeom prst="rect">
            <a:avLst/>
          </a:prstGeom>
          <a:noFill/>
        </p:spPr>
        <p:txBody>
          <a:bodyPr wrap="none" rtlCol="0">
            <a:spAutoFit/>
          </a:bodyPr>
          <a:lstStyle/>
          <a:p>
            <a:r>
              <a:rPr lang="zh-CN" altLang="en-US" sz="1600" b="1" dirty="0">
                <a:latin typeface="宋体" panose="02010600030101010101" pitchFamily="2" charset="-122"/>
                <a:ea typeface="宋体" panose="02010600030101010101" pitchFamily="2" charset="-122"/>
              </a:rPr>
              <a:t>引入不变学习的作用</a:t>
            </a:r>
          </a:p>
        </p:txBody>
      </p:sp>
      <p:sp>
        <p:nvSpPr>
          <p:cNvPr id="14" name="文本框 13">
            <a:extLst>
              <a:ext uri="{FF2B5EF4-FFF2-40B4-BE49-F238E27FC236}">
                <a16:creationId xmlns:a16="http://schemas.microsoft.com/office/drawing/2014/main" id="{F2376CB5-2C9F-F8A2-D112-F10B270810D0}"/>
              </a:ext>
            </a:extLst>
          </p:cNvPr>
          <p:cNvSpPr txBox="1"/>
          <p:nvPr/>
        </p:nvSpPr>
        <p:spPr>
          <a:xfrm>
            <a:off x="435989" y="2867367"/>
            <a:ext cx="9339605" cy="830997"/>
          </a:xfrm>
          <a:prstGeom prst="rect">
            <a:avLst/>
          </a:prstGeom>
          <a:noFill/>
        </p:spPr>
        <p:txBody>
          <a:bodyPr wrap="square">
            <a:spAutoFit/>
          </a:bodyPr>
          <a:lstStyle/>
          <a:p>
            <a:r>
              <a:rPr lang="zh-CN" altLang="en-US" sz="1600" dirty="0">
                <a:latin typeface="宋体" panose="02010600030101010101" pitchFamily="2" charset="-122"/>
                <a:ea typeface="宋体" panose="02010600030101010101" pitchFamily="2" charset="-122"/>
              </a:rPr>
              <a:t>不变学习帮助我们应对的正是这种跨域和数据变化。通过在影子模型训练时引入不变学习，我们可以让模型专注于那些在</a:t>
            </a:r>
            <a:r>
              <a:rPr lang="zh-CN" altLang="en-US" sz="1600" dirty="0">
                <a:solidFill>
                  <a:srgbClr val="FF0000"/>
                </a:solidFill>
                <a:latin typeface="宋体" panose="02010600030101010101" pitchFamily="2" charset="-122"/>
                <a:ea typeface="宋体" panose="02010600030101010101" pitchFamily="2" charset="-122"/>
              </a:rPr>
              <a:t>不同数据域间仍然保持一致的特征</a:t>
            </a:r>
            <a:r>
              <a:rPr lang="zh-CN" altLang="en-US" sz="1600" dirty="0">
                <a:latin typeface="宋体" panose="02010600030101010101" pitchFamily="2" charset="-122"/>
                <a:ea typeface="宋体" panose="02010600030101010101" pitchFamily="2" charset="-122"/>
              </a:rPr>
              <a:t>。这样，尽管攻击者在不同数据集之间进行混合，影子模型仍然能够识别出模型的关键“特征”，从而提高在混合训练环境下的验证准确率。</a:t>
            </a:r>
          </a:p>
        </p:txBody>
      </p:sp>
      <p:sp>
        <p:nvSpPr>
          <p:cNvPr id="15" name="文本框 14">
            <a:extLst>
              <a:ext uri="{FF2B5EF4-FFF2-40B4-BE49-F238E27FC236}">
                <a16:creationId xmlns:a16="http://schemas.microsoft.com/office/drawing/2014/main" id="{CC184BB6-9C07-B276-760E-63D1114ED189}"/>
              </a:ext>
            </a:extLst>
          </p:cNvPr>
          <p:cNvSpPr txBox="1"/>
          <p:nvPr/>
        </p:nvSpPr>
        <p:spPr>
          <a:xfrm>
            <a:off x="395773" y="343056"/>
            <a:ext cx="7802136" cy="369332"/>
          </a:xfrm>
          <a:prstGeom prst="rect">
            <a:avLst/>
          </a:prstGeom>
          <a:noFill/>
        </p:spPr>
        <p:txBody>
          <a:bodyPr wrap="none" rtlCol="0">
            <a:spAutoFit/>
          </a:bodyPr>
          <a:lstStyle/>
          <a:p>
            <a:r>
              <a:rPr lang="zh-CN" altLang="en-US" dirty="0">
                <a:solidFill>
                  <a:srgbClr val="FF0000"/>
                </a:solidFill>
                <a:latin typeface="宋体" panose="02010600030101010101" pitchFamily="2" charset="-122"/>
                <a:ea typeface="宋体" panose="02010600030101010101" pitchFamily="2" charset="-122"/>
              </a:rPr>
              <a:t>一种基于不变学习的统一的混合图数据集权属验证框架（成员推理实现）</a:t>
            </a:r>
          </a:p>
        </p:txBody>
      </p:sp>
    </p:spTree>
    <p:extLst>
      <p:ext uri="{BB962C8B-B14F-4D97-AF65-F5344CB8AC3E}">
        <p14:creationId xmlns:p14="http://schemas.microsoft.com/office/powerpoint/2010/main" val="37378509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椭圆 9">
            <a:extLst>
              <a:ext uri="{FF2B5EF4-FFF2-40B4-BE49-F238E27FC236}">
                <a16:creationId xmlns:a16="http://schemas.microsoft.com/office/drawing/2014/main" id="{494C29FC-B54C-F944-5599-17835D70AA44}"/>
              </a:ext>
            </a:extLst>
          </p:cNvPr>
          <p:cNvSpPr/>
          <p:nvPr/>
        </p:nvSpPr>
        <p:spPr>
          <a:xfrm>
            <a:off x="5194168" y="4132896"/>
            <a:ext cx="1300899" cy="71408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id="{E9E1AB9C-4522-12F1-F001-017D8160394B}"/>
              </a:ext>
            </a:extLst>
          </p:cNvPr>
          <p:cNvSpPr/>
          <p:nvPr/>
        </p:nvSpPr>
        <p:spPr>
          <a:xfrm>
            <a:off x="5194170" y="782425"/>
            <a:ext cx="1234911" cy="6504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A47499FA-5B87-419C-61CC-2631CBC8970E}"/>
              </a:ext>
            </a:extLst>
          </p:cNvPr>
          <p:cNvSpPr txBox="1"/>
          <p:nvPr/>
        </p:nvSpPr>
        <p:spPr>
          <a:xfrm>
            <a:off x="5308923" y="1451729"/>
            <a:ext cx="1005403"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可疑模型</a:t>
            </a:r>
          </a:p>
        </p:txBody>
      </p:sp>
      <p:sp>
        <p:nvSpPr>
          <p:cNvPr id="6" name="文本框 5">
            <a:extLst>
              <a:ext uri="{FF2B5EF4-FFF2-40B4-BE49-F238E27FC236}">
                <a16:creationId xmlns:a16="http://schemas.microsoft.com/office/drawing/2014/main" id="{EA30420B-AC94-D4A6-55DD-0097486ED19A}"/>
              </a:ext>
            </a:extLst>
          </p:cNvPr>
          <p:cNvSpPr txBox="1"/>
          <p:nvPr/>
        </p:nvSpPr>
        <p:spPr>
          <a:xfrm>
            <a:off x="3245998" y="226674"/>
            <a:ext cx="5769528" cy="338554"/>
          </a:xfrm>
          <a:prstGeom prst="rect">
            <a:avLst/>
          </a:prstGeom>
          <a:noFill/>
        </p:spPr>
        <p:txBody>
          <a:bodyPr wrap="none" rtlCol="0">
            <a:spAutoFit/>
          </a:bodyPr>
          <a:lstStyle/>
          <a:p>
            <a:r>
              <a:rPr lang="zh-CN" altLang="en-US" sz="1600" b="1" dirty="0">
                <a:latin typeface="宋体" panose="02010600030101010101" pitchFamily="2" charset="-122"/>
                <a:ea typeface="宋体" panose="02010600030101010101" pitchFamily="2" charset="-122"/>
              </a:rPr>
              <a:t>现存的针对单一数据集的基于成员推理的数据集权属验证方法</a:t>
            </a:r>
          </a:p>
        </p:txBody>
      </p:sp>
      <p:sp>
        <p:nvSpPr>
          <p:cNvPr id="7" name="矩形 6">
            <a:extLst>
              <a:ext uri="{FF2B5EF4-FFF2-40B4-BE49-F238E27FC236}">
                <a16:creationId xmlns:a16="http://schemas.microsoft.com/office/drawing/2014/main" id="{45BC8F76-6EF7-72B4-169D-3AC1A5682FE7}"/>
              </a:ext>
            </a:extLst>
          </p:cNvPr>
          <p:cNvSpPr/>
          <p:nvPr/>
        </p:nvSpPr>
        <p:spPr>
          <a:xfrm>
            <a:off x="5194168" y="2339419"/>
            <a:ext cx="1234911" cy="6504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9F27A671-3611-5D3E-5FDA-992FCCBA3DC1}"/>
              </a:ext>
            </a:extLst>
          </p:cNvPr>
          <p:cNvSpPr txBox="1"/>
          <p:nvPr/>
        </p:nvSpPr>
        <p:spPr>
          <a:xfrm>
            <a:off x="5308923" y="3104208"/>
            <a:ext cx="1005403"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影子模型</a:t>
            </a:r>
          </a:p>
        </p:txBody>
      </p:sp>
      <p:sp>
        <p:nvSpPr>
          <p:cNvPr id="9" name="文本框 8">
            <a:extLst>
              <a:ext uri="{FF2B5EF4-FFF2-40B4-BE49-F238E27FC236}">
                <a16:creationId xmlns:a16="http://schemas.microsoft.com/office/drawing/2014/main" id="{B3ED9F00-3FD9-3E18-B22D-33E8D88D81DD}"/>
              </a:ext>
            </a:extLst>
          </p:cNvPr>
          <p:cNvSpPr txBox="1"/>
          <p:nvPr/>
        </p:nvSpPr>
        <p:spPr>
          <a:xfrm>
            <a:off x="5218491" y="4298623"/>
            <a:ext cx="1210588"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单一数据集</a:t>
            </a:r>
          </a:p>
        </p:txBody>
      </p:sp>
      <p:cxnSp>
        <p:nvCxnSpPr>
          <p:cNvPr id="12" name="直接箭头连接符 11">
            <a:extLst>
              <a:ext uri="{FF2B5EF4-FFF2-40B4-BE49-F238E27FC236}">
                <a16:creationId xmlns:a16="http://schemas.microsoft.com/office/drawing/2014/main" id="{7A94A370-06AF-8B12-2707-DFEE4E2A0289}"/>
              </a:ext>
            </a:extLst>
          </p:cNvPr>
          <p:cNvCxnSpPr>
            <a:cxnSpLocks/>
            <a:stCxn id="10" idx="0"/>
          </p:cNvCxnSpPr>
          <p:nvPr/>
        </p:nvCxnSpPr>
        <p:spPr>
          <a:xfrm flipV="1">
            <a:off x="5844618" y="3539005"/>
            <a:ext cx="0" cy="59389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文本框 13">
            <a:extLst>
              <a:ext uri="{FF2B5EF4-FFF2-40B4-BE49-F238E27FC236}">
                <a16:creationId xmlns:a16="http://schemas.microsoft.com/office/drawing/2014/main" id="{1CE8FBC3-9A82-499E-8A0A-FBE9C01EAD56}"/>
              </a:ext>
            </a:extLst>
          </p:cNvPr>
          <p:cNvSpPr txBox="1"/>
          <p:nvPr/>
        </p:nvSpPr>
        <p:spPr>
          <a:xfrm>
            <a:off x="5811623" y="3648988"/>
            <a:ext cx="595035"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训练</a:t>
            </a:r>
          </a:p>
        </p:txBody>
      </p:sp>
      <p:cxnSp>
        <p:nvCxnSpPr>
          <p:cNvPr id="16" name="直接箭头连接符 15">
            <a:extLst>
              <a:ext uri="{FF2B5EF4-FFF2-40B4-BE49-F238E27FC236}">
                <a16:creationId xmlns:a16="http://schemas.microsoft.com/office/drawing/2014/main" id="{AECF5D7E-F622-3BA0-7883-0F179EA49D0F}"/>
              </a:ext>
            </a:extLst>
          </p:cNvPr>
          <p:cNvCxnSpPr>
            <a:stCxn id="7" idx="0"/>
            <a:endCxn id="5" idx="2"/>
          </p:cNvCxnSpPr>
          <p:nvPr/>
        </p:nvCxnSpPr>
        <p:spPr>
          <a:xfrm flipV="1">
            <a:off x="5811624" y="1790283"/>
            <a:ext cx="1" cy="54913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文本框 16">
            <a:extLst>
              <a:ext uri="{FF2B5EF4-FFF2-40B4-BE49-F238E27FC236}">
                <a16:creationId xmlns:a16="http://schemas.microsoft.com/office/drawing/2014/main" id="{7255AF4C-5F76-D3C3-AB19-A007D175AAFE}"/>
              </a:ext>
            </a:extLst>
          </p:cNvPr>
          <p:cNvSpPr txBox="1"/>
          <p:nvPr/>
        </p:nvSpPr>
        <p:spPr>
          <a:xfrm>
            <a:off x="5790169" y="1915216"/>
            <a:ext cx="595035"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模拟</a:t>
            </a:r>
          </a:p>
        </p:txBody>
      </p:sp>
      <p:cxnSp>
        <p:nvCxnSpPr>
          <p:cNvPr id="19" name="直接箭头连接符 18">
            <a:extLst>
              <a:ext uri="{FF2B5EF4-FFF2-40B4-BE49-F238E27FC236}">
                <a16:creationId xmlns:a16="http://schemas.microsoft.com/office/drawing/2014/main" id="{D400CD2D-3D54-46ED-8AF2-D57E52B05FE5}"/>
              </a:ext>
            </a:extLst>
          </p:cNvPr>
          <p:cNvCxnSpPr>
            <a:cxnSpLocks/>
            <a:stCxn id="7" idx="3"/>
          </p:cNvCxnSpPr>
          <p:nvPr/>
        </p:nvCxnSpPr>
        <p:spPr>
          <a:xfrm>
            <a:off x="6429079" y="2664644"/>
            <a:ext cx="98602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0" name="矩形 19">
            <a:extLst>
              <a:ext uri="{FF2B5EF4-FFF2-40B4-BE49-F238E27FC236}">
                <a16:creationId xmlns:a16="http://schemas.microsoft.com/office/drawing/2014/main" id="{EA4FB03F-7BF8-B55F-5D88-5B4860E59203}"/>
              </a:ext>
            </a:extLst>
          </p:cNvPr>
          <p:cNvSpPr/>
          <p:nvPr/>
        </p:nvSpPr>
        <p:spPr>
          <a:xfrm>
            <a:off x="7459942" y="2324811"/>
            <a:ext cx="1234911" cy="6504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F776EB3F-68F6-C427-3D84-A1BA2C86D164}"/>
              </a:ext>
            </a:extLst>
          </p:cNvPr>
          <p:cNvSpPr txBox="1"/>
          <p:nvPr/>
        </p:nvSpPr>
        <p:spPr>
          <a:xfrm>
            <a:off x="6646994" y="2065261"/>
            <a:ext cx="595035" cy="584775"/>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特定</a:t>
            </a:r>
            <a:endParaRPr lang="en-US" altLang="zh-CN" sz="1600" dirty="0">
              <a:latin typeface="宋体" panose="02010600030101010101" pitchFamily="2" charset="-122"/>
              <a:ea typeface="宋体" panose="02010600030101010101" pitchFamily="2" charset="-122"/>
            </a:endParaRPr>
          </a:p>
          <a:p>
            <a:r>
              <a:rPr lang="zh-CN" altLang="en-US" sz="1600" dirty="0">
                <a:latin typeface="宋体" panose="02010600030101010101" pitchFamily="2" charset="-122"/>
                <a:ea typeface="宋体" panose="02010600030101010101" pitchFamily="2" charset="-122"/>
              </a:rPr>
              <a:t>任务</a:t>
            </a:r>
          </a:p>
        </p:txBody>
      </p:sp>
      <p:sp>
        <p:nvSpPr>
          <p:cNvPr id="23" name="文本框 22">
            <a:extLst>
              <a:ext uri="{FF2B5EF4-FFF2-40B4-BE49-F238E27FC236}">
                <a16:creationId xmlns:a16="http://schemas.microsoft.com/office/drawing/2014/main" id="{1E804828-88FD-3854-8A77-4D7EAB120DEA}"/>
              </a:ext>
            </a:extLst>
          </p:cNvPr>
          <p:cNvSpPr txBox="1"/>
          <p:nvPr/>
        </p:nvSpPr>
        <p:spPr>
          <a:xfrm>
            <a:off x="7677287" y="3035138"/>
            <a:ext cx="800219"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验证器</a:t>
            </a:r>
          </a:p>
        </p:txBody>
      </p:sp>
      <p:cxnSp>
        <p:nvCxnSpPr>
          <p:cNvPr id="25" name="直接箭头连接符 24">
            <a:extLst>
              <a:ext uri="{FF2B5EF4-FFF2-40B4-BE49-F238E27FC236}">
                <a16:creationId xmlns:a16="http://schemas.microsoft.com/office/drawing/2014/main" id="{B6D4BD98-4D83-4553-1AA8-507060A43BD2}"/>
              </a:ext>
            </a:extLst>
          </p:cNvPr>
          <p:cNvCxnSpPr>
            <a:stCxn id="20" idx="3"/>
          </p:cNvCxnSpPr>
          <p:nvPr/>
        </p:nvCxnSpPr>
        <p:spPr>
          <a:xfrm>
            <a:off x="8694853" y="2650036"/>
            <a:ext cx="713098" cy="146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连接符: 肘形 26">
            <a:extLst>
              <a:ext uri="{FF2B5EF4-FFF2-40B4-BE49-F238E27FC236}">
                <a16:creationId xmlns:a16="http://schemas.microsoft.com/office/drawing/2014/main" id="{C3A4FDB5-CB87-A8A5-3E49-EA7D6E9D7347}"/>
              </a:ext>
            </a:extLst>
          </p:cNvPr>
          <p:cNvCxnSpPr>
            <a:stCxn id="4" idx="3"/>
            <a:endCxn id="20" idx="0"/>
          </p:cNvCxnSpPr>
          <p:nvPr/>
        </p:nvCxnSpPr>
        <p:spPr>
          <a:xfrm>
            <a:off x="6429081" y="1107650"/>
            <a:ext cx="1648317" cy="1217161"/>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28" name="文本框 27">
            <a:extLst>
              <a:ext uri="{FF2B5EF4-FFF2-40B4-BE49-F238E27FC236}">
                <a16:creationId xmlns:a16="http://schemas.microsoft.com/office/drawing/2014/main" id="{28277A85-6F62-9826-0AD5-96E2CE209273}"/>
              </a:ext>
            </a:extLst>
          </p:cNvPr>
          <p:cNvSpPr txBox="1"/>
          <p:nvPr/>
        </p:nvSpPr>
        <p:spPr>
          <a:xfrm>
            <a:off x="8077396" y="1330441"/>
            <a:ext cx="1648317" cy="584775"/>
          </a:xfrm>
          <a:prstGeom prst="rect">
            <a:avLst/>
          </a:prstGeom>
          <a:noFill/>
        </p:spPr>
        <p:txBody>
          <a:bodyPr wrap="square" rtlCol="0">
            <a:spAutoFit/>
          </a:bodyPr>
          <a:lstStyle/>
          <a:p>
            <a:r>
              <a:rPr lang="zh-CN" altLang="en-US" sz="1600" dirty="0">
                <a:latin typeface="宋体" panose="02010600030101010101" pitchFamily="2" charset="-122"/>
                <a:ea typeface="宋体" panose="02010600030101010101" pitchFamily="2" charset="-122"/>
              </a:rPr>
              <a:t>从可疑模型当中获得对应的输出</a:t>
            </a:r>
          </a:p>
        </p:txBody>
      </p:sp>
      <p:sp>
        <p:nvSpPr>
          <p:cNvPr id="31" name="左大括号 30">
            <a:extLst>
              <a:ext uri="{FF2B5EF4-FFF2-40B4-BE49-F238E27FC236}">
                <a16:creationId xmlns:a16="http://schemas.microsoft.com/office/drawing/2014/main" id="{12046DD8-2734-A01E-9780-A63A1CB2A591}"/>
              </a:ext>
            </a:extLst>
          </p:cNvPr>
          <p:cNvSpPr/>
          <p:nvPr/>
        </p:nvSpPr>
        <p:spPr>
          <a:xfrm>
            <a:off x="9407951" y="2309480"/>
            <a:ext cx="400108" cy="710327"/>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dirty="0"/>
          </a:p>
        </p:txBody>
      </p:sp>
      <p:sp>
        <p:nvSpPr>
          <p:cNvPr id="32" name="文本框 31">
            <a:extLst>
              <a:ext uri="{FF2B5EF4-FFF2-40B4-BE49-F238E27FC236}">
                <a16:creationId xmlns:a16="http://schemas.microsoft.com/office/drawing/2014/main" id="{75FDEB1C-2622-8E5A-2E00-B0FB8AA270B6}"/>
              </a:ext>
            </a:extLst>
          </p:cNvPr>
          <p:cNvSpPr txBox="1"/>
          <p:nvPr/>
        </p:nvSpPr>
        <p:spPr>
          <a:xfrm>
            <a:off x="9808059" y="2172982"/>
            <a:ext cx="646331" cy="369332"/>
          </a:xfrm>
          <a:prstGeom prst="rect">
            <a:avLst/>
          </a:prstGeom>
          <a:noFill/>
        </p:spPr>
        <p:txBody>
          <a:bodyPr wrap="none" rtlCol="0">
            <a:spAutoFit/>
          </a:bodyPr>
          <a:lstStyle/>
          <a:p>
            <a:r>
              <a:rPr lang="zh-CN" altLang="en-US" dirty="0">
                <a:latin typeface="宋体" panose="02010600030101010101" pitchFamily="2" charset="-122"/>
                <a:ea typeface="宋体" panose="02010600030101010101" pitchFamily="2" charset="-122"/>
              </a:rPr>
              <a:t>侵权</a:t>
            </a:r>
          </a:p>
        </p:txBody>
      </p:sp>
      <p:sp>
        <p:nvSpPr>
          <p:cNvPr id="33" name="文本框 32">
            <a:extLst>
              <a:ext uri="{FF2B5EF4-FFF2-40B4-BE49-F238E27FC236}">
                <a16:creationId xmlns:a16="http://schemas.microsoft.com/office/drawing/2014/main" id="{21DFA00B-B785-83CB-53F5-6DB9EE1A8DB7}"/>
              </a:ext>
            </a:extLst>
          </p:cNvPr>
          <p:cNvSpPr txBox="1"/>
          <p:nvPr/>
        </p:nvSpPr>
        <p:spPr>
          <a:xfrm>
            <a:off x="9808059" y="2790595"/>
            <a:ext cx="906017" cy="369332"/>
          </a:xfrm>
          <a:prstGeom prst="rect">
            <a:avLst/>
          </a:prstGeom>
          <a:noFill/>
        </p:spPr>
        <p:txBody>
          <a:bodyPr wrap="none" rtlCol="0">
            <a:spAutoFit/>
          </a:bodyPr>
          <a:lstStyle/>
          <a:p>
            <a:r>
              <a:rPr lang="zh-CN" altLang="en-US" dirty="0">
                <a:latin typeface="宋体" panose="02010600030101010101" pitchFamily="2" charset="-122"/>
                <a:ea typeface="宋体" panose="02010600030101010101" pitchFamily="2" charset="-122"/>
              </a:rPr>
              <a:t>不侵权</a:t>
            </a:r>
          </a:p>
        </p:txBody>
      </p:sp>
      <p:sp>
        <p:nvSpPr>
          <p:cNvPr id="34" name="文本框 33">
            <a:extLst>
              <a:ext uri="{FF2B5EF4-FFF2-40B4-BE49-F238E27FC236}">
                <a16:creationId xmlns:a16="http://schemas.microsoft.com/office/drawing/2014/main" id="{1D102445-2899-D4ED-D533-B8AA6877C1A2}"/>
              </a:ext>
            </a:extLst>
          </p:cNvPr>
          <p:cNvSpPr txBox="1"/>
          <p:nvPr/>
        </p:nvSpPr>
        <p:spPr>
          <a:xfrm>
            <a:off x="272438" y="782425"/>
            <a:ext cx="4826090" cy="3139321"/>
          </a:xfrm>
          <a:prstGeom prst="rect">
            <a:avLst/>
          </a:prstGeom>
          <a:noFill/>
        </p:spPr>
        <p:txBody>
          <a:bodyPr wrap="square" rtlCol="0">
            <a:spAutoFit/>
          </a:bodyPr>
          <a:lstStyle/>
          <a:p>
            <a:r>
              <a:rPr lang="zh-CN" altLang="en-US" dirty="0">
                <a:solidFill>
                  <a:srgbClr val="FF0000"/>
                </a:solidFill>
                <a:latin typeface="宋体" panose="02010600030101010101" pitchFamily="2" charset="-122"/>
                <a:ea typeface="宋体" panose="02010600030101010101" pitchFamily="2" charset="-122"/>
              </a:rPr>
              <a:t>存在的问题：</a:t>
            </a:r>
            <a:endParaRPr lang="en-US" altLang="zh-CN" dirty="0">
              <a:solidFill>
                <a:srgbClr val="FF0000"/>
              </a:solidFill>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、可疑模型不仅仅会在单一数据集上训练，</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这就导致我们利用单一数据集上训练得到的影子模型和验证器失效（不具备泛化性）</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、现有的数据集权属验证方法都是针对特定任务的比如节点分类或者图分类，影子模型可能不是针对该任务训练得到的，没有一个统一的验证框架</a:t>
            </a: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3</a:t>
            </a:r>
            <a:r>
              <a:rPr lang="zh-CN" altLang="en-US" dirty="0">
                <a:latin typeface="宋体" panose="02010600030101010101" pitchFamily="2" charset="-122"/>
                <a:ea typeface="宋体" panose="02010600030101010101" pitchFamily="2" charset="-122"/>
              </a:rPr>
              <a:t>、现存的方法关于侵权结果的输出往往只根据一种结果（验证器分类结果）来确定权属，假阳率较高</a:t>
            </a:r>
            <a:endParaRPr lang="en-US" altLang="zh-CN"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30530877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D6BB6D-5980-29F6-1272-73A5313FB6FC}"/>
            </a:ext>
          </a:extLst>
        </p:cNvPr>
        <p:cNvGrpSpPr/>
        <p:nvPr/>
      </p:nvGrpSpPr>
      <p:grpSpPr>
        <a:xfrm>
          <a:off x="0" y="0"/>
          <a:ext cx="0" cy="0"/>
          <a:chOff x="0" y="0"/>
          <a:chExt cx="0" cy="0"/>
        </a:xfrm>
      </p:grpSpPr>
      <p:sp>
        <p:nvSpPr>
          <p:cNvPr id="10" name="椭圆 9">
            <a:extLst>
              <a:ext uri="{FF2B5EF4-FFF2-40B4-BE49-F238E27FC236}">
                <a16:creationId xmlns:a16="http://schemas.microsoft.com/office/drawing/2014/main" id="{56391FA7-EBF3-A49E-FF1D-0B8961A4F871}"/>
              </a:ext>
            </a:extLst>
          </p:cNvPr>
          <p:cNvSpPr/>
          <p:nvPr/>
        </p:nvSpPr>
        <p:spPr>
          <a:xfrm>
            <a:off x="2578947" y="5066907"/>
            <a:ext cx="1850464" cy="1150815"/>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id="{D3C1FEA5-9462-6E97-3157-607A838F2DB3}"/>
              </a:ext>
            </a:extLst>
          </p:cNvPr>
          <p:cNvSpPr/>
          <p:nvPr/>
        </p:nvSpPr>
        <p:spPr>
          <a:xfrm>
            <a:off x="2908180" y="1216058"/>
            <a:ext cx="1234911" cy="6504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B1FB2AC1-7828-B2E5-58E4-71672B27DFAF}"/>
              </a:ext>
            </a:extLst>
          </p:cNvPr>
          <p:cNvSpPr txBox="1"/>
          <p:nvPr/>
        </p:nvSpPr>
        <p:spPr>
          <a:xfrm>
            <a:off x="3022933" y="1885362"/>
            <a:ext cx="1005403"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可疑模型</a:t>
            </a:r>
          </a:p>
        </p:txBody>
      </p:sp>
      <p:sp>
        <p:nvSpPr>
          <p:cNvPr id="6" name="文本框 5">
            <a:extLst>
              <a:ext uri="{FF2B5EF4-FFF2-40B4-BE49-F238E27FC236}">
                <a16:creationId xmlns:a16="http://schemas.microsoft.com/office/drawing/2014/main" id="{B3803505-6BF2-758C-E29B-4875049DBD0C}"/>
              </a:ext>
            </a:extLst>
          </p:cNvPr>
          <p:cNvSpPr txBox="1"/>
          <p:nvPr/>
        </p:nvSpPr>
        <p:spPr>
          <a:xfrm>
            <a:off x="2689062" y="417661"/>
            <a:ext cx="6750566" cy="338554"/>
          </a:xfrm>
          <a:prstGeom prst="rect">
            <a:avLst/>
          </a:prstGeom>
          <a:noFill/>
        </p:spPr>
        <p:txBody>
          <a:bodyPr wrap="none" rtlCol="0">
            <a:spAutoFit/>
          </a:bodyPr>
          <a:lstStyle/>
          <a:p>
            <a:r>
              <a:rPr lang="zh-CN" altLang="en-US" sz="1600" dirty="0">
                <a:solidFill>
                  <a:srgbClr val="FF0000"/>
                </a:solidFill>
                <a:latin typeface="宋体" panose="02010600030101010101" pitchFamily="2" charset="-122"/>
                <a:ea typeface="宋体" panose="02010600030101010101" pitchFamily="2" charset="-122"/>
              </a:rPr>
              <a:t>一种基于不变学习的统一的混合图数据集权属验证框架（成员推理实现）</a:t>
            </a:r>
          </a:p>
        </p:txBody>
      </p:sp>
      <p:sp>
        <p:nvSpPr>
          <p:cNvPr id="7" name="矩形 6">
            <a:extLst>
              <a:ext uri="{FF2B5EF4-FFF2-40B4-BE49-F238E27FC236}">
                <a16:creationId xmlns:a16="http://schemas.microsoft.com/office/drawing/2014/main" id="{20038012-929B-E92B-6934-FA7E8ABD2A2E}"/>
              </a:ext>
            </a:extLst>
          </p:cNvPr>
          <p:cNvSpPr/>
          <p:nvPr/>
        </p:nvSpPr>
        <p:spPr>
          <a:xfrm>
            <a:off x="2908178" y="2773052"/>
            <a:ext cx="1234911" cy="6504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7C9FE174-002A-38C6-FE5F-FC5394991ACF}"/>
              </a:ext>
            </a:extLst>
          </p:cNvPr>
          <p:cNvSpPr txBox="1"/>
          <p:nvPr/>
        </p:nvSpPr>
        <p:spPr>
          <a:xfrm>
            <a:off x="3022933" y="3537841"/>
            <a:ext cx="1005403"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影子模型</a:t>
            </a:r>
          </a:p>
        </p:txBody>
      </p:sp>
      <p:sp>
        <p:nvSpPr>
          <p:cNvPr id="9" name="文本框 8">
            <a:extLst>
              <a:ext uri="{FF2B5EF4-FFF2-40B4-BE49-F238E27FC236}">
                <a16:creationId xmlns:a16="http://schemas.microsoft.com/office/drawing/2014/main" id="{901E537D-5A3A-5617-CE91-8D90D5F844B3}"/>
              </a:ext>
            </a:extLst>
          </p:cNvPr>
          <p:cNvSpPr txBox="1"/>
          <p:nvPr/>
        </p:nvSpPr>
        <p:spPr>
          <a:xfrm>
            <a:off x="2603270" y="5319299"/>
            <a:ext cx="1826141" cy="584775"/>
          </a:xfrm>
          <a:prstGeom prst="rect">
            <a:avLst/>
          </a:prstGeom>
          <a:noFill/>
        </p:spPr>
        <p:txBody>
          <a:bodyPr wrap="none" rtlCol="0">
            <a:spAutoFit/>
          </a:bodyPr>
          <a:lstStyle/>
          <a:p>
            <a:pPr algn="ctr"/>
            <a:r>
              <a:rPr lang="zh-CN" altLang="en-US" sz="1600" dirty="0">
                <a:latin typeface="宋体" panose="02010600030101010101" pitchFamily="2" charset="-122"/>
                <a:ea typeface="宋体" panose="02010600030101010101" pitchFamily="2" charset="-122"/>
              </a:rPr>
              <a:t>按照一定比例</a:t>
            </a:r>
            <a:endParaRPr lang="en-US" altLang="zh-CN" sz="1600" dirty="0">
              <a:latin typeface="宋体" panose="02010600030101010101" pitchFamily="2" charset="-122"/>
              <a:ea typeface="宋体" panose="02010600030101010101" pitchFamily="2" charset="-122"/>
            </a:endParaRPr>
          </a:p>
          <a:p>
            <a:pPr algn="ctr"/>
            <a:r>
              <a:rPr lang="zh-CN" altLang="en-US" sz="1600" dirty="0">
                <a:latin typeface="宋体" panose="02010600030101010101" pitchFamily="2" charset="-122"/>
                <a:ea typeface="宋体" panose="02010600030101010101" pitchFamily="2" charset="-122"/>
              </a:rPr>
              <a:t>混合的多个数据集</a:t>
            </a:r>
          </a:p>
        </p:txBody>
      </p:sp>
      <p:cxnSp>
        <p:nvCxnSpPr>
          <p:cNvPr id="16" name="直接箭头连接符 15">
            <a:extLst>
              <a:ext uri="{FF2B5EF4-FFF2-40B4-BE49-F238E27FC236}">
                <a16:creationId xmlns:a16="http://schemas.microsoft.com/office/drawing/2014/main" id="{3E06304B-7DF0-6EC6-D09E-C9766349908B}"/>
              </a:ext>
            </a:extLst>
          </p:cNvPr>
          <p:cNvCxnSpPr>
            <a:stCxn id="7" idx="0"/>
            <a:endCxn id="5" idx="2"/>
          </p:cNvCxnSpPr>
          <p:nvPr/>
        </p:nvCxnSpPr>
        <p:spPr>
          <a:xfrm flipV="1">
            <a:off x="3525634" y="2223916"/>
            <a:ext cx="1" cy="54913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7" name="文本框 16">
            <a:extLst>
              <a:ext uri="{FF2B5EF4-FFF2-40B4-BE49-F238E27FC236}">
                <a16:creationId xmlns:a16="http://schemas.microsoft.com/office/drawing/2014/main" id="{A99D4E3F-EAD4-E790-0A55-4941FE6D8259}"/>
              </a:ext>
            </a:extLst>
          </p:cNvPr>
          <p:cNvSpPr txBox="1"/>
          <p:nvPr/>
        </p:nvSpPr>
        <p:spPr>
          <a:xfrm>
            <a:off x="3504179" y="2348849"/>
            <a:ext cx="595035"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模拟</a:t>
            </a:r>
          </a:p>
        </p:txBody>
      </p:sp>
      <p:cxnSp>
        <p:nvCxnSpPr>
          <p:cNvPr id="19" name="直接箭头连接符 18">
            <a:extLst>
              <a:ext uri="{FF2B5EF4-FFF2-40B4-BE49-F238E27FC236}">
                <a16:creationId xmlns:a16="http://schemas.microsoft.com/office/drawing/2014/main" id="{07D82BB9-5035-EE2E-7601-2EF2E34FCD7D}"/>
              </a:ext>
            </a:extLst>
          </p:cNvPr>
          <p:cNvCxnSpPr>
            <a:cxnSpLocks/>
            <a:stCxn id="7" idx="3"/>
          </p:cNvCxnSpPr>
          <p:nvPr/>
        </p:nvCxnSpPr>
        <p:spPr>
          <a:xfrm>
            <a:off x="4143089" y="3098277"/>
            <a:ext cx="73999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0" name="矩形 19">
            <a:extLst>
              <a:ext uri="{FF2B5EF4-FFF2-40B4-BE49-F238E27FC236}">
                <a16:creationId xmlns:a16="http://schemas.microsoft.com/office/drawing/2014/main" id="{C3760EEF-4864-D9D2-AB1F-94F952265EE9}"/>
              </a:ext>
            </a:extLst>
          </p:cNvPr>
          <p:cNvSpPr/>
          <p:nvPr/>
        </p:nvSpPr>
        <p:spPr>
          <a:xfrm>
            <a:off x="6008023" y="2793571"/>
            <a:ext cx="1234911" cy="6504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72A9D6BC-06E2-8710-9832-72C7E31AF536}"/>
              </a:ext>
            </a:extLst>
          </p:cNvPr>
          <p:cNvSpPr txBox="1"/>
          <p:nvPr/>
        </p:nvSpPr>
        <p:spPr>
          <a:xfrm>
            <a:off x="6225368" y="3492440"/>
            <a:ext cx="800219"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验证器</a:t>
            </a:r>
          </a:p>
        </p:txBody>
      </p:sp>
      <p:sp>
        <p:nvSpPr>
          <p:cNvPr id="11" name="矩形 10">
            <a:extLst>
              <a:ext uri="{FF2B5EF4-FFF2-40B4-BE49-F238E27FC236}">
                <a16:creationId xmlns:a16="http://schemas.microsoft.com/office/drawing/2014/main" id="{3ADCC24F-9A52-D058-BDD5-E4BBE2FDD41C}"/>
              </a:ext>
            </a:extLst>
          </p:cNvPr>
          <p:cNvSpPr/>
          <p:nvPr/>
        </p:nvSpPr>
        <p:spPr>
          <a:xfrm>
            <a:off x="2781094" y="4237736"/>
            <a:ext cx="1648317" cy="410065"/>
          </a:xfrm>
          <a:prstGeom prst="rect">
            <a:avLst/>
          </a:prstGeom>
          <a:noFill/>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箭头连接符 14">
            <a:extLst>
              <a:ext uri="{FF2B5EF4-FFF2-40B4-BE49-F238E27FC236}">
                <a16:creationId xmlns:a16="http://schemas.microsoft.com/office/drawing/2014/main" id="{749AF387-267D-B67B-0024-2C6235B45B9A}"/>
              </a:ext>
            </a:extLst>
          </p:cNvPr>
          <p:cNvCxnSpPr>
            <a:stCxn id="10" idx="0"/>
          </p:cNvCxnSpPr>
          <p:nvPr/>
        </p:nvCxnSpPr>
        <p:spPr>
          <a:xfrm flipV="1">
            <a:off x="3504179" y="4647801"/>
            <a:ext cx="0" cy="41910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文本框 17">
            <a:extLst>
              <a:ext uri="{FF2B5EF4-FFF2-40B4-BE49-F238E27FC236}">
                <a16:creationId xmlns:a16="http://schemas.microsoft.com/office/drawing/2014/main" id="{70CD30AD-4F65-4C61-3A30-3FD2943F38B9}"/>
              </a:ext>
            </a:extLst>
          </p:cNvPr>
          <p:cNvSpPr txBox="1"/>
          <p:nvPr/>
        </p:nvSpPr>
        <p:spPr>
          <a:xfrm>
            <a:off x="2971635" y="4251008"/>
            <a:ext cx="1107996" cy="369332"/>
          </a:xfrm>
          <a:prstGeom prst="rect">
            <a:avLst/>
          </a:prstGeom>
          <a:noFill/>
        </p:spPr>
        <p:txBody>
          <a:bodyPr wrap="none" rtlCol="0">
            <a:spAutoFit/>
          </a:bodyPr>
          <a:lstStyle/>
          <a:p>
            <a:r>
              <a:rPr lang="zh-CN" altLang="en-US" dirty="0">
                <a:solidFill>
                  <a:srgbClr val="FF0000"/>
                </a:solidFill>
                <a:latin typeface="宋体" panose="02010600030101010101" pitchFamily="2" charset="-122"/>
                <a:ea typeface="宋体" panose="02010600030101010101" pitchFamily="2" charset="-122"/>
              </a:rPr>
              <a:t>不变学习</a:t>
            </a:r>
          </a:p>
        </p:txBody>
      </p:sp>
      <p:cxnSp>
        <p:nvCxnSpPr>
          <p:cNvPr id="24" name="直接箭头连接符 23">
            <a:extLst>
              <a:ext uri="{FF2B5EF4-FFF2-40B4-BE49-F238E27FC236}">
                <a16:creationId xmlns:a16="http://schemas.microsoft.com/office/drawing/2014/main" id="{50D98FFA-15D3-77DC-151F-F19727FC8E83}"/>
              </a:ext>
            </a:extLst>
          </p:cNvPr>
          <p:cNvCxnSpPr>
            <a:stCxn id="18" idx="0"/>
            <a:endCxn id="8" idx="2"/>
          </p:cNvCxnSpPr>
          <p:nvPr/>
        </p:nvCxnSpPr>
        <p:spPr>
          <a:xfrm flipV="1">
            <a:off x="3525633" y="3876395"/>
            <a:ext cx="2" cy="37461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文本框 25">
            <a:extLst>
              <a:ext uri="{FF2B5EF4-FFF2-40B4-BE49-F238E27FC236}">
                <a16:creationId xmlns:a16="http://schemas.microsoft.com/office/drawing/2014/main" id="{F091EA10-BBD9-07E4-1C7F-A8611B7C496C}"/>
              </a:ext>
            </a:extLst>
          </p:cNvPr>
          <p:cNvSpPr txBox="1"/>
          <p:nvPr/>
        </p:nvSpPr>
        <p:spPr>
          <a:xfrm>
            <a:off x="3469691" y="3895407"/>
            <a:ext cx="1569660" cy="369332"/>
          </a:xfrm>
          <a:prstGeom prst="rect">
            <a:avLst/>
          </a:prstGeom>
          <a:noFill/>
        </p:spPr>
        <p:txBody>
          <a:bodyPr wrap="none" rtlCol="0">
            <a:spAutoFit/>
          </a:bodyPr>
          <a:lstStyle/>
          <a:p>
            <a:r>
              <a:rPr lang="zh-CN" altLang="en-US" dirty="0">
                <a:solidFill>
                  <a:srgbClr val="FF0000"/>
                </a:solidFill>
                <a:latin typeface="宋体" panose="02010600030101010101" pitchFamily="2" charset="-122"/>
                <a:ea typeface="宋体" panose="02010600030101010101" pitchFamily="2" charset="-122"/>
              </a:rPr>
              <a:t>提取稳定特征</a:t>
            </a:r>
          </a:p>
        </p:txBody>
      </p:sp>
      <p:sp>
        <p:nvSpPr>
          <p:cNvPr id="30" name="矩形 29">
            <a:extLst>
              <a:ext uri="{FF2B5EF4-FFF2-40B4-BE49-F238E27FC236}">
                <a16:creationId xmlns:a16="http://schemas.microsoft.com/office/drawing/2014/main" id="{F833ABB0-4346-39D6-DC95-2D3BC064176A}"/>
              </a:ext>
            </a:extLst>
          </p:cNvPr>
          <p:cNvSpPr/>
          <p:nvPr/>
        </p:nvSpPr>
        <p:spPr>
          <a:xfrm>
            <a:off x="4883085" y="2334381"/>
            <a:ext cx="573579" cy="1517715"/>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a:extLst>
              <a:ext uri="{FF2B5EF4-FFF2-40B4-BE49-F238E27FC236}">
                <a16:creationId xmlns:a16="http://schemas.microsoft.com/office/drawing/2014/main" id="{43759A16-F711-AA00-BC52-5871D35D8BA2}"/>
              </a:ext>
            </a:extLst>
          </p:cNvPr>
          <p:cNvSpPr txBox="1"/>
          <p:nvPr/>
        </p:nvSpPr>
        <p:spPr>
          <a:xfrm>
            <a:off x="4193632" y="2518126"/>
            <a:ext cx="800219" cy="584775"/>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统一</a:t>
            </a:r>
            <a:endParaRPr lang="en-US" altLang="zh-CN" sz="1600" dirty="0">
              <a:latin typeface="宋体" panose="02010600030101010101" pitchFamily="2" charset="-122"/>
              <a:ea typeface="宋体" panose="02010600030101010101" pitchFamily="2" charset="-122"/>
            </a:endParaRPr>
          </a:p>
          <a:p>
            <a:r>
              <a:rPr lang="zh-CN" altLang="en-US" sz="1600" dirty="0">
                <a:latin typeface="宋体" panose="02010600030101010101" pitchFamily="2" charset="-122"/>
                <a:ea typeface="宋体" panose="02010600030101010101" pitchFamily="2" charset="-122"/>
              </a:rPr>
              <a:t>任务？</a:t>
            </a:r>
          </a:p>
        </p:txBody>
      </p:sp>
      <p:sp>
        <p:nvSpPr>
          <p:cNvPr id="36" name="文本框 35">
            <a:extLst>
              <a:ext uri="{FF2B5EF4-FFF2-40B4-BE49-F238E27FC236}">
                <a16:creationId xmlns:a16="http://schemas.microsoft.com/office/drawing/2014/main" id="{B8F2187F-081A-16B5-3E29-86E5862B81B9}"/>
              </a:ext>
            </a:extLst>
          </p:cNvPr>
          <p:cNvSpPr txBox="1"/>
          <p:nvPr/>
        </p:nvSpPr>
        <p:spPr>
          <a:xfrm rot="5400000">
            <a:off x="4667172" y="2956708"/>
            <a:ext cx="1005403" cy="338554"/>
          </a:xfrm>
          <a:prstGeom prst="rect">
            <a:avLst/>
          </a:prstGeom>
          <a:noFill/>
        </p:spPr>
        <p:txBody>
          <a:bodyPr wrap="none" rtlCol="0">
            <a:spAutoFit/>
          </a:bodyPr>
          <a:lstStyle/>
          <a:p>
            <a:r>
              <a:rPr lang="zh-CN" altLang="en-US" sz="1600" dirty="0">
                <a:solidFill>
                  <a:srgbClr val="FF0000"/>
                </a:solidFill>
                <a:latin typeface="宋体" panose="02010600030101010101" pitchFamily="2" charset="-122"/>
                <a:ea typeface="宋体" panose="02010600030101010101" pitchFamily="2" charset="-122"/>
              </a:rPr>
              <a:t>图提示层</a:t>
            </a:r>
            <a:endParaRPr lang="en-US" altLang="zh-CN" sz="1600" dirty="0">
              <a:solidFill>
                <a:srgbClr val="FF0000"/>
              </a:solidFill>
              <a:latin typeface="宋体" panose="02010600030101010101" pitchFamily="2" charset="-122"/>
              <a:ea typeface="宋体" panose="02010600030101010101" pitchFamily="2" charset="-122"/>
            </a:endParaRPr>
          </a:p>
        </p:txBody>
      </p:sp>
      <p:cxnSp>
        <p:nvCxnSpPr>
          <p:cNvPr id="41" name="直接箭头连接符 40">
            <a:extLst>
              <a:ext uri="{FF2B5EF4-FFF2-40B4-BE49-F238E27FC236}">
                <a16:creationId xmlns:a16="http://schemas.microsoft.com/office/drawing/2014/main" id="{873F7DCC-7D8B-D6A9-D388-89A5BF8F265D}"/>
              </a:ext>
            </a:extLst>
          </p:cNvPr>
          <p:cNvCxnSpPr>
            <a:cxnSpLocks/>
            <a:stCxn id="30" idx="3"/>
          </p:cNvCxnSpPr>
          <p:nvPr/>
        </p:nvCxnSpPr>
        <p:spPr>
          <a:xfrm>
            <a:off x="5456664" y="3093239"/>
            <a:ext cx="543819" cy="503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3" name="文本框 42">
            <a:extLst>
              <a:ext uri="{FF2B5EF4-FFF2-40B4-BE49-F238E27FC236}">
                <a16:creationId xmlns:a16="http://schemas.microsoft.com/office/drawing/2014/main" id="{1331530D-C1C9-C038-5647-BDA0194C07C5}"/>
              </a:ext>
            </a:extLst>
          </p:cNvPr>
          <p:cNvSpPr txBox="1"/>
          <p:nvPr/>
        </p:nvSpPr>
        <p:spPr>
          <a:xfrm>
            <a:off x="5464204" y="2541210"/>
            <a:ext cx="595035" cy="584775"/>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缩小</a:t>
            </a:r>
            <a:endParaRPr lang="en-US" altLang="zh-CN" sz="1600" dirty="0">
              <a:latin typeface="Times New Roman" panose="02020603050405020304" pitchFamily="18" charset="0"/>
              <a:ea typeface="宋体" panose="02010600030101010101" pitchFamily="2" charset="-122"/>
              <a:cs typeface="Times New Roman" panose="02020603050405020304" pitchFamily="18" charset="0"/>
            </a:endParaRPr>
          </a:p>
          <a:p>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GAP</a:t>
            </a:r>
            <a:endParaRPr lang="zh-CN" altLang="en-US" sz="1600" dirty="0">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45" name="连接符: 肘形 44">
            <a:extLst>
              <a:ext uri="{FF2B5EF4-FFF2-40B4-BE49-F238E27FC236}">
                <a16:creationId xmlns:a16="http://schemas.microsoft.com/office/drawing/2014/main" id="{994CA646-5EAA-E2C3-2B39-B634F18CCAC1}"/>
              </a:ext>
            </a:extLst>
          </p:cNvPr>
          <p:cNvCxnSpPr>
            <a:stCxn id="4" idx="3"/>
            <a:endCxn id="30" idx="0"/>
          </p:cNvCxnSpPr>
          <p:nvPr/>
        </p:nvCxnSpPr>
        <p:spPr>
          <a:xfrm>
            <a:off x="4143091" y="1541283"/>
            <a:ext cx="1026784" cy="793098"/>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46" name="文本框 45">
            <a:extLst>
              <a:ext uri="{FF2B5EF4-FFF2-40B4-BE49-F238E27FC236}">
                <a16:creationId xmlns:a16="http://schemas.microsoft.com/office/drawing/2014/main" id="{DCBB94E6-E48C-05C6-220D-4C5971C9188C}"/>
              </a:ext>
            </a:extLst>
          </p:cNvPr>
          <p:cNvSpPr txBox="1"/>
          <p:nvPr/>
        </p:nvSpPr>
        <p:spPr>
          <a:xfrm>
            <a:off x="5146168" y="1682099"/>
            <a:ext cx="1826141"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获取可疑模型输出</a:t>
            </a:r>
          </a:p>
        </p:txBody>
      </p:sp>
      <p:sp>
        <p:nvSpPr>
          <p:cNvPr id="47" name="左大括号 46">
            <a:extLst>
              <a:ext uri="{FF2B5EF4-FFF2-40B4-BE49-F238E27FC236}">
                <a16:creationId xmlns:a16="http://schemas.microsoft.com/office/drawing/2014/main" id="{7E5B759E-8516-01F0-AA18-47D79A5412C7}"/>
              </a:ext>
            </a:extLst>
          </p:cNvPr>
          <p:cNvSpPr/>
          <p:nvPr/>
        </p:nvSpPr>
        <p:spPr>
          <a:xfrm>
            <a:off x="7250474" y="2498484"/>
            <a:ext cx="404092" cy="1225104"/>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48" name="文本框 47">
            <a:extLst>
              <a:ext uri="{FF2B5EF4-FFF2-40B4-BE49-F238E27FC236}">
                <a16:creationId xmlns:a16="http://schemas.microsoft.com/office/drawing/2014/main" id="{F83B0042-958A-E609-4D21-621A7960268C}"/>
              </a:ext>
            </a:extLst>
          </p:cNvPr>
          <p:cNvSpPr txBox="1"/>
          <p:nvPr/>
        </p:nvSpPr>
        <p:spPr>
          <a:xfrm>
            <a:off x="7737805" y="2473664"/>
            <a:ext cx="1210588" cy="338554"/>
          </a:xfrm>
          <a:prstGeom prst="rect">
            <a:avLst/>
          </a:prstGeom>
          <a:noFill/>
        </p:spPr>
        <p:txBody>
          <a:bodyPr wrap="none" rtlCol="0">
            <a:spAutoFit/>
          </a:bodyPr>
          <a:lstStyle/>
          <a:p>
            <a:r>
              <a:rPr lang="zh-CN" altLang="en-US" sz="1600" dirty="0">
                <a:solidFill>
                  <a:srgbClr val="FF0000"/>
                </a:solidFill>
                <a:latin typeface="宋体" panose="02010600030101010101" pitchFamily="2" charset="-122"/>
                <a:ea typeface="宋体" panose="02010600030101010101" pitchFamily="2" charset="-122"/>
              </a:rPr>
              <a:t>分类器结果</a:t>
            </a:r>
          </a:p>
        </p:txBody>
      </p:sp>
      <p:sp>
        <p:nvSpPr>
          <p:cNvPr id="49" name="文本框 48">
            <a:extLst>
              <a:ext uri="{FF2B5EF4-FFF2-40B4-BE49-F238E27FC236}">
                <a16:creationId xmlns:a16="http://schemas.microsoft.com/office/drawing/2014/main" id="{372030A3-6F08-7B11-D583-4B906BDEA1CA}"/>
              </a:ext>
            </a:extLst>
          </p:cNvPr>
          <p:cNvSpPr txBox="1"/>
          <p:nvPr/>
        </p:nvSpPr>
        <p:spPr>
          <a:xfrm>
            <a:off x="7654566" y="2929876"/>
            <a:ext cx="1210588" cy="338554"/>
          </a:xfrm>
          <a:prstGeom prst="rect">
            <a:avLst/>
          </a:prstGeom>
          <a:noFill/>
        </p:spPr>
        <p:txBody>
          <a:bodyPr wrap="none" rtlCol="0">
            <a:spAutoFit/>
          </a:bodyPr>
          <a:lstStyle/>
          <a:p>
            <a:r>
              <a:rPr lang="zh-CN" altLang="en-US" sz="1600" dirty="0">
                <a:solidFill>
                  <a:srgbClr val="FF0000"/>
                </a:solidFill>
                <a:latin typeface="宋体" panose="02010600030101010101" pitchFamily="2" charset="-122"/>
                <a:ea typeface="宋体" panose="02010600030101010101" pitchFamily="2" charset="-122"/>
              </a:rPr>
              <a:t>分布相似性</a:t>
            </a:r>
          </a:p>
        </p:txBody>
      </p:sp>
      <p:sp>
        <p:nvSpPr>
          <p:cNvPr id="50" name="文本框 49">
            <a:extLst>
              <a:ext uri="{FF2B5EF4-FFF2-40B4-BE49-F238E27FC236}">
                <a16:creationId xmlns:a16="http://schemas.microsoft.com/office/drawing/2014/main" id="{ECCE947F-E5E0-2680-6DF8-129AC6410887}"/>
              </a:ext>
            </a:extLst>
          </p:cNvPr>
          <p:cNvSpPr txBox="1"/>
          <p:nvPr/>
        </p:nvSpPr>
        <p:spPr>
          <a:xfrm>
            <a:off x="7737805" y="3444021"/>
            <a:ext cx="1005403" cy="338554"/>
          </a:xfrm>
          <a:prstGeom prst="rect">
            <a:avLst/>
          </a:prstGeom>
          <a:noFill/>
        </p:spPr>
        <p:txBody>
          <a:bodyPr wrap="none" rtlCol="0">
            <a:spAutoFit/>
          </a:bodyPr>
          <a:lstStyle/>
          <a:p>
            <a:r>
              <a:rPr lang="zh-CN" altLang="en-US" sz="1600" dirty="0">
                <a:solidFill>
                  <a:srgbClr val="FF0000"/>
                </a:solidFill>
                <a:latin typeface="宋体" panose="02010600030101010101" pitchFamily="2" charset="-122"/>
                <a:ea typeface="宋体" panose="02010600030101010101" pitchFamily="2" charset="-122"/>
              </a:rPr>
              <a:t>阈值判断</a:t>
            </a:r>
          </a:p>
        </p:txBody>
      </p:sp>
      <p:sp>
        <p:nvSpPr>
          <p:cNvPr id="56" name="右大括号 55">
            <a:extLst>
              <a:ext uri="{FF2B5EF4-FFF2-40B4-BE49-F238E27FC236}">
                <a16:creationId xmlns:a16="http://schemas.microsoft.com/office/drawing/2014/main" id="{D74E3CFF-CAFA-B2B5-2793-05C79A10B2EC}"/>
              </a:ext>
            </a:extLst>
          </p:cNvPr>
          <p:cNvSpPr/>
          <p:nvPr/>
        </p:nvSpPr>
        <p:spPr>
          <a:xfrm>
            <a:off x="8948393" y="2481170"/>
            <a:ext cx="573579" cy="1234437"/>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57" name="文本框 56">
            <a:extLst>
              <a:ext uri="{FF2B5EF4-FFF2-40B4-BE49-F238E27FC236}">
                <a16:creationId xmlns:a16="http://schemas.microsoft.com/office/drawing/2014/main" id="{A5739754-3D37-5F8F-1EEF-10E9E5DF69A7}"/>
              </a:ext>
            </a:extLst>
          </p:cNvPr>
          <p:cNvSpPr txBox="1"/>
          <p:nvPr/>
        </p:nvSpPr>
        <p:spPr>
          <a:xfrm>
            <a:off x="9605914" y="2929876"/>
            <a:ext cx="1415772" cy="338554"/>
          </a:xfrm>
          <a:prstGeom prst="rect">
            <a:avLst/>
          </a:prstGeom>
          <a:noFill/>
        </p:spPr>
        <p:txBody>
          <a:bodyPr wrap="none" rtlCol="0">
            <a:spAutoFit/>
          </a:bodyPr>
          <a:lstStyle/>
          <a:p>
            <a:r>
              <a:rPr lang="zh-CN" altLang="en-US" sz="1600" dirty="0">
                <a:solidFill>
                  <a:srgbClr val="FF0000"/>
                </a:solidFill>
                <a:latin typeface="宋体" panose="02010600030101010101" pitchFamily="2" charset="-122"/>
                <a:ea typeface="宋体" panose="02010600030101010101" pitchFamily="2" charset="-122"/>
              </a:rPr>
              <a:t>投票确定结果</a:t>
            </a:r>
          </a:p>
        </p:txBody>
      </p:sp>
      <p:sp>
        <p:nvSpPr>
          <p:cNvPr id="12" name="文本框 11">
            <a:extLst>
              <a:ext uri="{FF2B5EF4-FFF2-40B4-BE49-F238E27FC236}">
                <a16:creationId xmlns:a16="http://schemas.microsoft.com/office/drawing/2014/main" id="{2DEBEE77-7C8C-73E4-9ECF-A59D281B0E9C}"/>
              </a:ext>
            </a:extLst>
          </p:cNvPr>
          <p:cNvSpPr txBox="1"/>
          <p:nvPr/>
        </p:nvSpPr>
        <p:spPr>
          <a:xfrm>
            <a:off x="9439628" y="5848390"/>
            <a:ext cx="2271776" cy="369332"/>
          </a:xfrm>
          <a:prstGeom prst="rect">
            <a:avLst/>
          </a:prstGeom>
          <a:noFill/>
        </p:spPr>
        <p:txBody>
          <a:bodyPr wrap="none" rtlCol="0">
            <a:spAutoFit/>
          </a:bodyPr>
          <a:lstStyle/>
          <a:p>
            <a:r>
              <a:rPr lang="en-US" altLang="zh-CN" dirty="0"/>
              <a:t>Cora+ </a:t>
            </a:r>
            <a:r>
              <a:rPr lang="zh-CN" altLang="en-US" dirty="0"/>
              <a:t>可疑模型 </a:t>
            </a:r>
            <a:r>
              <a:rPr lang="en-US" altLang="zh-CN" dirty="0"/>
              <a:t>5 </a:t>
            </a:r>
            <a:r>
              <a:rPr lang="zh-CN" altLang="en-US" dirty="0"/>
              <a:t>种</a:t>
            </a:r>
            <a:endParaRPr lang="en-US" altLang="zh-CN" dirty="0"/>
          </a:p>
        </p:txBody>
      </p:sp>
      <p:sp>
        <p:nvSpPr>
          <p:cNvPr id="14" name="文本框 13">
            <a:extLst>
              <a:ext uri="{FF2B5EF4-FFF2-40B4-BE49-F238E27FC236}">
                <a16:creationId xmlns:a16="http://schemas.microsoft.com/office/drawing/2014/main" id="{7A21DBE8-FF0F-FF03-6565-01A02A8193C7}"/>
              </a:ext>
            </a:extLst>
          </p:cNvPr>
          <p:cNvSpPr txBox="1"/>
          <p:nvPr/>
        </p:nvSpPr>
        <p:spPr>
          <a:xfrm>
            <a:off x="7890235" y="1140643"/>
            <a:ext cx="1553630" cy="369332"/>
          </a:xfrm>
          <a:prstGeom prst="rect">
            <a:avLst/>
          </a:prstGeom>
          <a:noFill/>
        </p:spPr>
        <p:txBody>
          <a:bodyPr wrap="none" rtlCol="0">
            <a:spAutoFit/>
          </a:bodyPr>
          <a:lstStyle/>
          <a:p>
            <a:r>
              <a:rPr lang="en-US" altLang="zh-CN" dirty="0"/>
              <a:t>Prompt token</a:t>
            </a:r>
            <a:endParaRPr lang="zh-CN" altLang="en-US" dirty="0"/>
          </a:p>
        </p:txBody>
      </p:sp>
    </p:spTree>
    <p:extLst>
      <p:ext uri="{BB962C8B-B14F-4D97-AF65-F5344CB8AC3E}">
        <p14:creationId xmlns:p14="http://schemas.microsoft.com/office/powerpoint/2010/main" val="35140755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E91A35AB-87B5-EC26-A712-3203E5C18D2F}"/>
              </a:ext>
            </a:extLst>
          </p:cNvPr>
          <p:cNvSpPr txBox="1"/>
          <p:nvPr/>
        </p:nvSpPr>
        <p:spPr>
          <a:xfrm>
            <a:off x="0" y="388958"/>
            <a:ext cx="4196983" cy="923330"/>
          </a:xfrm>
          <a:prstGeom prst="rect">
            <a:avLst/>
          </a:prstGeom>
          <a:noFill/>
        </p:spPr>
        <p:txBody>
          <a:bodyPr wrap="none" rtlCol="0">
            <a:spAutoFit/>
          </a:bodyPr>
          <a:lstStyle/>
          <a:p>
            <a:r>
              <a:rPr lang="zh-CN" altLang="en-US" dirty="0">
                <a:solidFill>
                  <a:srgbClr val="FF0000"/>
                </a:solidFill>
              </a:rPr>
              <a:t>优化过程和时间复杂分析正文中的位置</a:t>
            </a:r>
            <a:endParaRPr lang="en-US" altLang="zh-CN" dirty="0">
              <a:solidFill>
                <a:srgbClr val="FF0000"/>
              </a:solidFill>
            </a:endParaRPr>
          </a:p>
          <a:p>
            <a:endParaRPr lang="en-US" altLang="zh-CN" dirty="0">
              <a:solidFill>
                <a:srgbClr val="FF0000"/>
              </a:solidFill>
            </a:endParaRPr>
          </a:p>
          <a:p>
            <a:r>
              <a:rPr lang="zh-CN" altLang="en-US" dirty="0">
                <a:solidFill>
                  <a:srgbClr val="FF0000"/>
                </a:solidFill>
              </a:rPr>
              <a:t>公式 图 表 编号 要连续 在附录里面写死</a:t>
            </a:r>
          </a:p>
        </p:txBody>
      </p:sp>
      <p:sp>
        <p:nvSpPr>
          <p:cNvPr id="13" name="文本框 12">
            <a:extLst>
              <a:ext uri="{FF2B5EF4-FFF2-40B4-BE49-F238E27FC236}">
                <a16:creationId xmlns:a16="http://schemas.microsoft.com/office/drawing/2014/main" id="{0EAC05D8-970E-93ED-6E9A-43E92FC7F6DE}"/>
              </a:ext>
            </a:extLst>
          </p:cNvPr>
          <p:cNvSpPr txBox="1"/>
          <p:nvPr/>
        </p:nvSpPr>
        <p:spPr>
          <a:xfrm>
            <a:off x="162602" y="2400489"/>
            <a:ext cx="3877985" cy="369332"/>
          </a:xfrm>
          <a:prstGeom prst="rect">
            <a:avLst/>
          </a:prstGeom>
          <a:noFill/>
        </p:spPr>
        <p:txBody>
          <a:bodyPr wrap="none" rtlCol="0">
            <a:spAutoFit/>
          </a:bodyPr>
          <a:lstStyle/>
          <a:p>
            <a:r>
              <a:rPr lang="zh-CN" altLang="en-US" dirty="0">
                <a:solidFill>
                  <a:srgbClr val="FF0000"/>
                </a:solidFill>
              </a:rPr>
              <a:t>对影子模型的知识，考虑现有的研究</a:t>
            </a:r>
          </a:p>
        </p:txBody>
      </p:sp>
      <p:sp>
        <p:nvSpPr>
          <p:cNvPr id="5" name="文本框 4">
            <a:extLst>
              <a:ext uri="{FF2B5EF4-FFF2-40B4-BE49-F238E27FC236}">
                <a16:creationId xmlns:a16="http://schemas.microsoft.com/office/drawing/2014/main" id="{C84B44FE-8BC7-1A81-340A-54D20F0B1FFC}"/>
              </a:ext>
            </a:extLst>
          </p:cNvPr>
          <p:cNvSpPr txBox="1"/>
          <p:nvPr/>
        </p:nvSpPr>
        <p:spPr>
          <a:xfrm>
            <a:off x="162602" y="2862800"/>
            <a:ext cx="5250155" cy="369332"/>
          </a:xfrm>
          <a:prstGeom prst="rect">
            <a:avLst/>
          </a:prstGeom>
          <a:noFill/>
        </p:spPr>
        <p:txBody>
          <a:bodyPr wrap="none" rtlCol="0">
            <a:spAutoFit/>
          </a:bodyPr>
          <a:lstStyle/>
          <a:p>
            <a:r>
              <a:rPr lang="zh-CN" altLang="en-US" dirty="0">
                <a:solidFill>
                  <a:srgbClr val="FF0000"/>
                </a:solidFill>
              </a:rPr>
              <a:t>关于图提示的作用，以及模块中为什么引入图提示</a:t>
            </a:r>
          </a:p>
        </p:txBody>
      </p:sp>
      <p:sp>
        <p:nvSpPr>
          <p:cNvPr id="6" name="文本框 5">
            <a:extLst>
              <a:ext uri="{FF2B5EF4-FFF2-40B4-BE49-F238E27FC236}">
                <a16:creationId xmlns:a16="http://schemas.microsoft.com/office/drawing/2014/main" id="{E6DDA533-AD53-1630-10FD-8B6D120D3AC3}"/>
              </a:ext>
            </a:extLst>
          </p:cNvPr>
          <p:cNvSpPr txBox="1"/>
          <p:nvPr/>
        </p:nvSpPr>
        <p:spPr>
          <a:xfrm>
            <a:off x="162602" y="3325111"/>
            <a:ext cx="4801314" cy="369332"/>
          </a:xfrm>
          <a:prstGeom prst="rect">
            <a:avLst/>
          </a:prstGeom>
          <a:noFill/>
        </p:spPr>
        <p:txBody>
          <a:bodyPr wrap="none" rtlCol="0">
            <a:spAutoFit/>
          </a:bodyPr>
          <a:lstStyle/>
          <a:p>
            <a:r>
              <a:rPr lang="zh-CN" altLang="en-US" dirty="0">
                <a:solidFill>
                  <a:srgbClr val="FF0000"/>
                </a:solidFill>
              </a:rPr>
              <a:t>关于统一任务的作用，实验假设也能确定任务</a:t>
            </a:r>
          </a:p>
        </p:txBody>
      </p:sp>
      <p:sp>
        <p:nvSpPr>
          <p:cNvPr id="7" name="文本框 6">
            <a:extLst>
              <a:ext uri="{FF2B5EF4-FFF2-40B4-BE49-F238E27FC236}">
                <a16:creationId xmlns:a16="http://schemas.microsoft.com/office/drawing/2014/main" id="{0355487B-8CDD-EC06-1ADC-67C6917DE7E0}"/>
              </a:ext>
            </a:extLst>
          </p:cNvPr>
          <p:cNvSpPr txBox="1"/>
          <p:nvPr/>
        </p:nvSpPr>
        <p:spPr>
          <a:xfrm>
            <a:off x="162602" y="3858022"/>
            <a:ext cx="1832553" cy="369332"/>
          </a:xfrm>
          <a:prstGeom prst="rect">
            <a:avLst/>
          </a:prstGeom>
          <a:noFill/>
        </p:spPr>
        <p:txBody>
          <a:bodyPr wrap="none" rtlCol="0">
            <a:spAutoFit/>
          </a:bodyPr>
          <a:lstStyle/>
          <a:p>
            <a:r>
              <a:rPr lang="zh-CN" altLang="en-US" dirty="0">
                <a:solidFill>
                  <a:srgbClr val="FF0000"/>
                </a:solidFill>
              </a:rPr>
              <a:t>影子模型的设计</a:t>
            </a:r>
          </a:p>
        </p:txBody>
      </p:sp>
    </p:spTree>
    <p:extLst>
      <p:ext uri="{BB962C8B-B14F-4D97-AF65-F5344CB8AC3E}">
        <p14:creationId xmlns:p14="http://schemas.microsoft.com/office/powerpoint/2010/main" val="39609999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a:extLst>
              <a:ext uri="{FF2B5EF4-FFF2-40B4-BE49-F238E27FC236}">
                <a16:creationId xmlns:a16="http://schemas.microsoft.com/office/drawing/2014/main" id="{C46B6033-E594-77FC-C3ED-D507B5203895}"/>
              </a:ext>
            </a:extLst>
          </p:cNvPr>
          <p:cNvSpPr/>
          <p:nvPr/>
        </p:nvSpPr>
        <p:spPr>
          <a:xfrm>
            <a:off x="3031189" y="1819229"/>
            <a:ext cx="878541" cy="519953"/>
          </a:xfrm>
          <a:prstGeom prst="roundRect">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0B840391-BD9B-8190-6FFB-23A11E3B95FC}"/>
              </a:ext>
            </a:extLst>
          </p:cNvPr>
          <p:cNvSpPr txBox="1"/>
          <p:nvPr/>
        </p:nvSpPr>
        <p:spPr>
          <a:xfrm>
            <a:off x="3055722" y="2395348"/>
            <a:ext cx="947695"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数据集</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a:t>
            </a:r>
            <a:endParaRPr lang="zh-CN" altLang="en-US" sz="16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69BACAEC-D63C-3FC0-73D4-83393173F9CD}"/>
              </a:ext>
            </a:extLst>
          </p:cNvPr>
          <p:cNvSpPr txBox="1"/>
          <p:nvPr/>
        </p:nvSpPr>
        <p:spPr>
          <a:xfrm>
            <a:off x="1302283" y="1915463"/>
            <a:ext cx="947695"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所有者</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a:t>
            </a:r>
            <a:endParaRPr lang="zh-CN" altLang="en-US" sz="16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7" name="椭圆 6">
            <a:extLst>
              <a:ext uri="{FF2B5EF4-FFF2-40B4-BE49-F238E27FC236}">
                <a16:creationId xmlns:a16="http://schemas.microsoft.com/office/drawing/2014/main" id="{4D4756B7-3751-5091-8940-27B4F0EE6B4C}"/>
              </a:ext>
            </a:extLst>
          </p:cNvPr>
          <p:cNvSpPr/>
          <p:nvPr/>
        </p:nvSpPr>
        <p:spPr>
          <a:xfrm>
            <a:off x="1175495" y="1802351"/>
            <a:ext cx="1201270" cy="56477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EC3ABF8D-D9EC-44AA-61D9-7F9E457F9B07}"/>
              </a:ext>
            </a:extLst>
          </p:cNvPr>
          <p:cNvSpPr txBox="1"/>
          <p:nvPr/>
        </p:nvSpPr>
        <p:spPr>
          <a:xfrm>
            <a:off x="2303866" y="1729446"/>
            <a:ext cx="800219"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控制权</a:t>
            </a:r>
          </a:p>
        </p:txBody>
      </p:sp>
      <p:cxnSp>
        <p:nvCxnSpPr>
          <p:cNvPr id="15" name="直接箭头连接符 14">
            <a:extLst>
              <a:ext uri="{FF2B5EF4-FFF2-40B4-BE49-F238E27FC236}">
                <a16:creationId xmlns:a16="http://schemas.microsoft.com/office/drawing/2014/main" id="{158F048F-6620-E8DE-A6EA-870BD6CA4441}"/>
              </a:ext>
            </a:extLst>
          </p:cNvPr>
          <p:cNvCxnSpPr>
            <a:cxnSpLocks/>
            <a:stCxn id="7" idx="6"/>
          </p:cNvCxnSpPr>
          <p:nvPr/>
        </p:nvCxnSpPr>
        <p:spPr>
          <a:xfrm>
            <a:off x="2376765" y="2084740"/>
            <a:ext cx="65442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0" name="矩形 19">
            <a:extLst>
              <a:ext uri="{FF2B5EF4-FFF2-40B4-BE49-F238E27FC236}">
                <a16:creationId xmlns:a16="http://schemas.microsoft.com/office/drawing/2014/main" id="{9D6A6C79-2D47-13D8-AEA3-8615AEB07073}"/>
              </a:ext>
            </a:extLst>
          </p:cNvPr>
          <p:cNvSpPr/>
          <p:nvPr/>
        </p:nvSpPr>
        <p:spPr>
          <a:xfrm>
            <a:off x="5747496" y="1255641"/>
            <a:ext cx="947696" cy="51995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a:extLst>
              <a:ext uri="{FF2B5EF4-FFF2-40B4-BE49-F238E27FC236}">
                <a16:creationId xmlns:a16="http://schemas.microsoft.com/office/drawing/2014/main" id="{FEFEE9D2-9639-8787-4781-E69335546814}"/>
              </a:ext>
            </a:extLst>
          </p:cNvPr>
          <p:cNvSpPr txBox="1"/>
          <p:nvPr/>
        </p:nvSpPr>
        <p:spPr>
          <a:xfrm>
            <a:off x="4270162" y="1218476"/>
            <a:ext cx="1210588" cy="338554"/>
          </a:xfrm>
          <a:prstGeom prst="rect">
            <a:avLst/>
          </a:prstGeom>
          <a:noFill/>
        </p:spPr>
        <p:txBody>
          <a:bodyPr wrap="none" rtlCol="0">
            <a:spAutoFit/>
          </a:bodyPr>
          <a:lstStyle/>
          <a:p>
            <a:pPr algn="ct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非授权使用</a:t>
            </a:r>
          </a:p>
        </p:txBody>
      </p:sp>
      <p:cxnSp>
        <p:nvCxnSpPr>
          <p:cNvPr id="33" name="连接符: 肘形 32">
            <a:extLst>
              <a:ext uri="{FF2B5EF4-FFF2-40B4-BE49-F238E27FC236}">
                <a16:creationId xmlns:a16="http://schemas.microsoft.com/office/drawing/2014/main" id="{003DA53D-09AD-2E5E-BEDD-5C23766D5831}"/>
              </a:ext>
            </a:extLst>
          </p:cNvPr>
          <p:cNvCxnSpPr>
            <a:cxnSpLocks/>
            <a:stCxn id="4" idx="3"/>
            <a:endCxn id="20" idx="1"/>
          </p:cNvCxnSpPr>
          <p:nvPr/>
        </p:nvCxnSpPr>
        <p:spPr>
          <a:xfrm flipV="1">
            <a:off x="3909730" y="1515618"/>
            <a:ext cx="1837766" cy="563588"/>
          </a:xfrm>
          <a:prstGeom prst="bentConnector3">
            <a:avLst>
              <a:gd name="adj1" fmla="val 9024"/>
            </a:avLst>
          </a:prstGeom>
          <a:ln>
            <a:tailEnd type="triangle"/>
          </a:ln>
        </p:spPr>
        <p:style>
          <a:lnRef idx="2">
            <a:schemeClr val="accent1"/>
          </a:lnRef>
          <a:fillRef idx="0">
            <a:schemeClr val="accent1"/>
          </a:fillRef>
          <a:effectRef idx="1">
            <a:schemeClr val="accent1"/>
          </a:effectRef>
          <a:fontRef idx="minor">
            <a:schemeClr val="tx1"/>
          </a:fontRef>
        </p:style>
      </p:cxnSp>
      <p:sp>
        <p:nvSpPr>
          <p:cNvPr id="36" name="文本框 35">
            <a:extLst>
              <a:ext uri="{FF2B5EF4-FFF2-40B4-BE49-F238E27FC236}">
                <a16:creationId xmlns:a16="http://schemas.microsoft.com/office/drawing/2014/main" id="{C3C39A8B-126F-DD08-A24D-FCC0BA928E3D}"/>
              </a:ext>
            </a:extLst>
          </p:cNvPr>
          <p:cNvSpPr txBox="1"/>
          <p:nvPr/>
        </p:nvSpPr>
        <p:spPr>
          <a:xfrm>
            <a:off x="5117823" y="1856295"/>
            <a:ext cx="1758815" cy="338554"/>
          </a:xfrm>
          <a:prstGeom prst="rect">
            <a:avLst/>
          </a:prstGeom>
          <a:noFill/>
        </p:spPr>
        <p:txBody>
          <a:bodyPr wrap="none" rtlCol="0">
            <a:spAutoFit/>
          </a:bodyPr>
          <a:lstStyle/>
          <a:p>
            <a:pPr algn="ct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可疑模型</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待验证</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t>
            </a:r>
            <a:endParaRPr lang="zh-CN" altLang="en-US" sz="1600" dirty="0">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38" name="连接符: 肘形 37">
            <a:extLst>
              <a:ext uri="{FF2B5EF4-FFF2-40B4-BE49-F238E27FC236}">
                <a16:creationId xmlns:a16="http://schemas.microsoft.com/office/drawing/2014/main" id="{03487CE8-C3D6-147D-43FF-90FDBA7FF733}"/>
              </a:ext>
            </a:extLst>
          </p:cNvPr>
          <p:cNvCxnSpPr>
            <a:cxnSpLocks/>
          </p:cNvCxnSpPr>
          <p:nvPr/>
        </p:nvCxnSpPr>
        <p:spPr>
          <a:xfrm>
            <a:off x="4003417" y="2079205"/>
            <a:ext cx="1744080" cy="1253305"/>
          </a:xfrm>
          <a:prstGeom prst="bentConnector3">
            <a:avLst>
              <a:gd name="adj1" fmla="val 4767"/>
            </a:avLst>
          </a:prstGeom>
          <a:ln>
            <a:tailEnd type="triangle"/>
          </a:ln>
        </p:spPr>
        <p:style>
          <a:lnRef idx="2">
            <a:schemeClr val="accent1"/>
          </a:lnRef>
          <a:fillRef idx="0">
            <a:schemeClr val="accent1"/>
          </a:fillRef>
          <a:effectRef idx="1">
            <a:schemeClr val="accent1"/>
          </a:effectRef>
          <a:fontRef idx="minor">
            <a:schemeClr val="tx1"/>
          </a:fontRef>
        </p:style>
      </p:cxnSp>
      <p:sp>
        <p:nvSpPr>
          <p:cNvPr id="43" name="文本框 42">
            <a:extLst>
              <a:ext uri="{FF2B5EF4-FFF2-40B4-BE49-F238E27FC236}">
                <a16:creationId xmlns:a16="http://schemas.microsoft.com/office/drawing/2014/main" id="{631587DE-38E3-2A3B-1D55-4985F8BF4C12}"/>
              </a:ext>
            </a:extLst>
          </p:cNvPr>
          <p:cNvSpPr txBox="1"/>
          <p:nvPr/>
        </p:nvSpPr>
        <p:spPr>
          <a:xfrm>
            <a:off x="3724186" y="3388676"/>
            <a:ext cx="1973617" cy="830997"/>
          </a:xfrm>
          <a:prstGeom prst="rect">
            <a:avLst/>
          </a:prstGeom>
          <a:noFill/>
        </p:spPr>
        <p:txBody>
          <a:bodyPr wrap="none" rtlCol="0">
            <a:spAutoFit/>
          </a:bodyPr>
          <a:lstStyle/>
          <a:p>
            <a:pPr algn="ct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假设可疑模型针对</a:t>
            </a:r>
            <a:endParaRPr lang="en-US" altLang="zh-CN" sz="1600" dirty="0">
              <a:latin typeface="Times New Roman" panose="02020603050405020304" pitchFamily="18" charset="0"/>
              <a:ea typeface="宋体" panose="02010600030101010101" pitchFamily="2" charset="-122"/>
              <a:cs typeface="Times New Roman" panose="02020603050405020304" pitchFamily="18" charset="0"/>
            </a:endParaRPr>
          </a:p>
          <a:p>
            <a:pPr algn="ct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特定任务在数据集</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a:t>
            </a:r>
          </a:p>
          <a:p>
            <a:pPr algn="ct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上训练得到</a:t>
            </a:r>
          </a:p>
        </p:txBody>
      </p:sp>
      <p:sp>
        <p:nvSpPr>
          <p:cNvPr id="48" name="矩形 47">
            <a:extLst>
              <a:ext uri="{FF2B5EF4-FFF2-40B4-BE49-F238E27FC236}">
                <a16:creationId xmlns:a16="http://schemas.microsoft.com/office/drawing/2014/main" id="{D4A53310-90AA-AA5E-889B-87541936CF2C}"/>
              </a:ext>
            </a:extLst>
          </p:cNvPr>
          <p:cNvSpPr/>
          <p:nvPr/>
        </p:nvSpPr>
        <p:spPr>
          <a:xfrm>
            <a:off x="5747496" y="3027693"/>
            <a:ext cx="947696" cy="519953"/>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文本框 50">
            <a:extLst>
              <a:ext uri="{FF2B5EF4-FFF2-40B4-BE49-F238E27FC236}">
                <a16:creationId xmlns:a16="http://schemas.microsoft.com/office/drawing/2014/main" id="{42D7CBE0-76E0-BC4A-8C25-25B3A16F025A}"/>
              </a:ext>
            </a:extLst>
          </p:cNvPr>
          <p:cNvSpPr txBox="1"/>
          <p:nvPr/>
        </p:nvSpPr>
        <p:spPr>
          <a:xfrm>
            <a:off x="5697803" y="3547646"/>
            <a:ext cx="997389" cy="338554"/>
          </a:xfrm>
          <a:prstGeom prst="rect">
            <a:avLst/>
          </a:prstGeom>
          <a:noFill/>
        </p:spPr>
        <p:txBody>
          <a:bodyPr wrap="none" rtlCol="0">
            <a:spAutoFit/>
          </a:bodyPr>
          <a:lstStyle/>
          <a:p>
            <a:pPr algn="ct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代理模型</a:t>
            </a:r>
          </a:p>
        </p:txBody>
      </p:sp>
      <p:cxnSp>
        <p:nvCxnSpPr>
          <p:cNvPr id="57" name="直接箭头连接符 56">
            <a:extLst>
              <a:ext uri="{FF2B5EF4-FFF2-40B4-BE49-F238E27FC236}">
                <a16:creationId xmlns:a16="http://schemas.microsoft.com/office/drawing/2014/main" id="{BB062AFC-EE0E-78E5-3D78-0EB8AB5732DA}"/>
              </a:ext>
            </a:extLst>
          </p:cNvPr>
          <p:cNvCxnSpPr>
            <a:stCxn id="48" idx="0"/>
          </p:cNvCxnSpPr>
          <p:nvPr/>
        </p:nvCxnSpPr>
        <p:spPr>
          <a:xfrm flipV="1">
            <a:off x="6221344" y="2367128"/>
            <a:ext cx="0" cy="66056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8" name="文本框 57">
            <a:extLst>
              <a:ext uri="{FF2B5EF4-FFF2-40B4-BE49-F238E27FC236}">
                <a16:creationId xmlns:a16="http://schemas.microsoft.com/office/drawing/2014/main" id="{F530E138-453C-31F3-52A0-911F8E70A437}"/>
              </a:ext>
            </a:extLst>
          </p:cNvPr>
          <p:cNvSpPr txBox="1"/>
          <p:nvPr/>
        </p:nvSpPr>
        <p:spPr>
          <a:xfrm>
            <a:off x="6147544" y="2546251"/>
            <a:ext cx="595035"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模拟</a:t>
            </a:r>
          </a:p>
        </p:txBody>
      </p:sp>
      <p:cxnSp>
        <p:nvCxnSpPr>
          <p:cNvPr id="60" name="连接符: 肘形 59">
            <a:extLst>
              <a:ext uri="{FF2B5EF4-FFF2-40B4-BE49-F238E27FC236}">
                <a16:creationId xmlns:a16="http://schemas.microsoft.com/office/drawing/2014/main" id="{6B071B75-2F8A-D93E-64B5-033FCD035214}"/>
              </a:ext>
            </a:extLst>
          </p:cNvPr>
          <p:cNvCxnSpPr>
            <a:cxnSpLocks/>
            <a:stCxn id="48" idx="3"/>
          </p:cNvCxnSpPr>
          <p:nvPr/>
        </p:nvCxnSpPr>
        <p:spPr>
          <a:xfrm flipV="1">
            <a:off x="6695192" y="2689139"/>
            <a:ext cx="2145129" cy="598531"/>
          </a:xfrm>
          <a:prstGeom prst="bentConnector3">
            <a:avLst>
              <a:gd name="adj1" fmla="val 2534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4" name="连接符: 肘形 63">
            <a:extLst>
              <a:ext uri="{FF2B5EF4-FFF2-40B4-BE49-F238E27FC236}">
                <a16:creationId xmlns:a16="http://schemas.microsoft.com/office/drawing/2014/main" id="{A66C0B0B-FEEB-6F6F-F8B4-756FB3B69F13}"/>
              </a:ext>
            </a:extLst>
          </p:cNvPr>
          <p:cNvCxnSpPr>
            <a:cxnSpLocks/>
            <a:stCxn id="48" idx="3"/>
          </p:cNvCxnSpPr>
          <p:nvPr/>
        </p:nvCxnSpPr>
        <p:spPr>
          <a:xfrm>
            <a:off x="6695192" y="3287670"/>
            <a:ext cx="2145129" cy="494290"/>
          </a:xfrm>
          <a:prstGeom prst="bentConnector3">
            <a:avLst>
              <a:gd name="adj1" fmla="val 25134"/>
            </a:avLst>
          </a:prstGeom>
          <a:ln>
            <a:tailEnd type="triangle"/>
          </a:ln>
        </p:spPr>
        <p:style>
          <a:lnRef idx="2">
            <a:schemeClr val="accent1"/>
          </a:lnRef>
          <a:fillRef idx="0">
            <a:schemeClr val="accent1"/>
          </a:fillRef>
          <a:effectRef idx="1">
            <a:schemeClr val="accent1"/>
          </a:effectRef>
          <a:fontRef idx="minor">
            <a:schemeClr val="tx1"/>
          </a:fontRef>
        </p:style>
      </p:cxnSp>
      <p:sp>
        <p:nvSpPr>
          <p:cNvPr id="65" name="文本框 64">
            <a:extLst>
              <a:ext uri="{FF2B5EF4-FFF2-40B4-BE49-F238E27FC236}">
                <a16:creationId xmlns:a16="http://schemas.microsoft.com/office/drawing/2014/main" id="{5E2699D3-90D1-8F63-D37B-5E212BB92316}"/>
              </a:ext>
            </a:extLst>
          </p:cNvPr>
          <p:cNvSpPr txBox="1"/>
          <p:nvPr/>
        </p:nvSpPr>
        <p:spPr>
          <a:xfrm>
            <a:off x="7283158" y="2119446"/>
            <a:ext cx="1415772" cy="584775"/>
          </a:xfrm>
          <a:prstGeom prst="rect">
            <a:avLst/>
          </a:prstGeom>
          <a:noFill/>
        </p:spPr>
        <p:txBody>
          <a:bodyPr wrap="none" rtlCol="0">
            <a:spAutoFit/>
          </a:bodyPr>
          <a:lstStyle/>
          <a:p>
            <a:pPr algn="ctr"/>
            <a:r>
              <a:rPr lang="zh-CN" altLang="en-US" sz="1600" dirty="0">
                <a:latin typeface="宋体" panose="02010600030101010101" pitchFamily="2" charset="-122"/>
                <a:ea typeface="宋体" panose="02010600030101010101" pitchFamily="2" charset="-122"/>
              </a:rPr>
              <a:t>训练水印</a:t>
            </a:r>
            <a:endParaRPr lang="en-US" altLang="zh-CN" sz="1600" dirty="0">
              <a:latin typeface="宋体" panose="02010600030101010101" pitchFamily="2" charset="-122"/>
              <a:ea typeface="宋体" panose="02010600030101010101" pitchFamily="2" charset="-122"/>
            </a:endParaRPr>
          </a:p>
          <a:p>
            <a:pPr algn="ctr"/>
            <a:r>
              <a:rPr lang="en-US" altLang="zh-CN" sz="1600" dirty="0">
                <a:latin typeface="宋体" panose="02010600030101010101" pitchFamily="2" charset="-122"/>
                <a:ea typeface="宋体" panose="02010600030101010101" pitchFamily="2" charset="-122"/>
              </a:rPr>
              <a:t>(</a:t>
            </a:r>
            <a:r>
              <a:rPr lang="zh-CN" altLang="en-US" sz="1600" dirty="0">
                <a:latin typeface="宋体" panose="02010600030101010101" pitchFamily="2" charset="-122"/>
                <a:ea typeface="宋体" panose="02010600030101010101" pitchFamily="2" charset="-122"/>
              </a:rPr>
              <a:t>后门的方式</a:t>
            </a:r>
            <a:r>
              <a:rPr lang="en-US" altLang="zh-CN" sz="1600" dirty="0">
                <a:latin typeface="宋体" panose="02010600030101010101" pitchFamily="2" charset="-122"/>
                <a:ea typeface="宋体" panose="02010600030101010101" pitchFamily="2" charset="-122"/>
              </a:rPr>
              <a:t>)</a:t>
            </a:r>
            <a:endParaRPr lang="zh-CN" altLang="en-US" sz="1600" dirty="0">
              <a:latin typeface="宋体" panose="02010600030101010101" pitchFamily="2" charset="-122"/>
              <a:ea typeface="宋体" panose="02010600030101010101" pitchFamily="2" charset="-122"/>
            </a:endParaRPr>
          </a:p>
        </p:txBody>
      </p:sp>
      <p:sp>
        <p:nvSpPr>
          <p:cNvPr id="68" name="矩形: 圆角 67">
            <a:extLst>
              <a:ext uri="{FF2B5EF4-FFF2-40B4-BE49-F238E27FC236}">
                <a16:creationId xmlns:a16="http://schemas.microsoft.com/office/drawing/2014/main" id="{C299C893-1406-DCA0-9102-F286DA8CF561}"/>
              </a:ext>
            </a:extLst>
          </p:cNvPr>
          <p:cNvSpPr/>
          <p:nvPr/>
        </p:nvSpPr>
        <p:spPr>
          <a:xfrm>
            <a:off x="8878642" y="2451574"/>
            <a:ext cx="878541" cy="519953"/>
          </a:xfrm>
          <a:prstGeom prst="roundRect">
            <a:avLst/>
          </a:prstGeom>
          <a:solidFill>
            <a:schemeClr val="accent2">
              <a:lumMod val="60000"/>
              <a:lumOff val="40000"/>
            </a:schemeClr>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mc:AlternateContent xmlns:mc="http://schemas.openxmlformats.org/markup-compatibility/2006" xmlns:a14="http://schemas.microsoft.com/office/drawing/2010/main">
        <mc:Choice Requires="a14">
          <p:sp>
            <p:nvSpPr>
              <p:cNvPr id="69" name="文本框 68">
                <a:extLst>
                  <a:ext uri="{FF2B5EF4-FFF2-40B4-BE49-F238E27FC236}">
                    <a16:creationId xmlns:a16="http://schemas.microsoft.com/office/drawing/2014/main" id="{9D1039B2-4FD8-0C89-150F-F830CFA6CAA9}"/>
                  </a:ext>
                </a:extLst>
              </p:cNvPr>
              <p:cNvSpPr txBox="1"/>
              <p:nvPr/>
            </p:nvSpPr>
            <p:spPr>
              <a:xfrm>
                <a:off x="8903175" y="3027693"/>
                <a:ext cx="1857047"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带水印的数据集</a:t>
                </a:r>
                <a14:m>
                  <m:oMath xmlns:m="http://schemas.openxmlformats.org/officeDocument/2006/math">
                    <m:sSup>
                      <m:sSupPr>
                        <m:ctrlPr>
                          <a:rPr lang="en-US" altLang="zh-CN" sz="1600" i="1" dirty="0" smtClean="0">
                            <a:latin typeface="Cambria Math" panose="02040503050406030204" pitchFamily="18" charset="0"/>
                            <a:ea typeface="宋体" panose="02010600030101010101" pitchFamily="2" charset="-122"/>
                            <a:cs typeface="Times New Roman" panose="02020603050405020304" pitchFamily="18" charset="0"/>
                          </a:rPr>
                        </m:ctrlPr>
                      </m:sSupPr>
                      <m:e>
                        <m:r>
                          <a:rPr lang="en-US" altLang="zh-CN" sz="1600" b="0" i="1" dirty="0" smtClean="0">
                            <a:latin typeface="Cambria Math" panose="02040503050406030204" pitchFamily="18" charset="0"/>
                            <a:ea typeface="宋体" panose="02010600030101010101" pitchFamily="2" charset="-122"/>
                            <a:cs typeface="Times New Roman" panose="02020603050405020304" pitchFamily="18" charset="0"/>
                          </a:rPr>
                          <m:t>𝐴</m:t>
                        </m:r>
                      </m:e>
                      <m:sup>
                        <m:r>
                          <a:rPr lang="en-US" altLang="zh-CN" sz="1600" b="0" i="1" dirty="0" smtClean="0">
                            <a:latin typeface="Cambria Math" panose="02040503050406030204" pitchFamily="18" charset="0"/>
                            <a:ea typeface="宋体" panose="02010600030101010101" pitchFamily="2" charset="-122"/>
                            <a:cs typeface="Times New Roman" panose="02020603050405020304" pitchFamily="18" charset="0"/>
                          </a:rPr>
                          <m:t>𝑃</m:t>
                        </m:r>
                      </m:sup>
                    </m:sSup>
                  </m:oMath>
                </a14:m>
                <a:endParaRPr lang="zh-CN" altLang="en-US" sz="1600" dirty="0">
                  <a:latin typeface="Times New Roman" panose="02020603050405020304" pitchFamily="18" charset="0"/>
                  <a:ea typeface="宋体" panose="02010600030101010101" pitchFamily="2" charset="-122"/>
                  <a:cs typeface="Times New Roman" panose="02020603050405020304" pitchFamily="18" charset="0"/>
                </a:endParaRPr>
              </a:p>
            </p:txBody>
          </p:sp>
        </mc:Choice>
        <mc:Fallback xmlns="">
          <p:sp>
            <p:nvSpPr>
              <p:cNvPr id="69" name="文本框 68">
                <a:extLst>
                  <a:ext uri="{FF2B5EF4-FFF2-40B4-BE49-F238E27FC236}">
                    <a16:creationId xmlns:a16="http://schemas.microsoft.com/office/drawing/2014/main" id="{9D1039B2-4FD8-0C89-150F-F830CFA6CAA9}"/>
                  </a:ext>
                </a:extLst>
              </p:cNvPr>
              <p:cNvSpPr txBox="1">
                <a:spLocks noRot="1" noChangeAspect="1" noMove="1" noResize="1" noEditPoints="1" noAdjustHandles="1" noChangeArrowheads="1" noChangeShapeType="1" noTextEdit="1"/>
              </p:cNvSpPr>
              <p:nvPr/>
            </p:nvSpPr>
            <p:spPr>
              <a:xfrm>
                <a:off x="8903175" y="3027693"/>
                <a:ext cx="1857047" cy="338554"/>
              </a:xfrm>
              <a:prstGeom prst="rect">
                <a:avLst/>
              </a:prstGeom>
              <a:blipFill>
                <a:blip r:embed="rId2"/>
                <a:stretch>
                  <a:fillRect l="-1639" t="-7273" b="-21818"/>
                </a:stretch>
              </a:blipFill>
            </p:spPr>
            <p:txBody>
              <a:bodyPr/>
              <a:lstStyle/>
              <a:p>
                <a:r>
                  <a:rPr lang="zh-CN" altLang="en-US">
                    <a:noFill/>
                  </a:rPr>
                  <a:t> </a:t>
                </a:r>
              </a:p>
            </p:txBody>
          </p:sp>
        </mc:Fallback>
      </mc:AlternateContent>
      <p:sp>
        <p:nvSpPr>
          <p:cNvPr id="74" name="文本框 73">
            <a:extLst>
              <a:ext uri="{FF2B5EF4-FFF2-40B4-BE49-F238E27FC236}">
                <a16:creationId xmlns:a16="http://schemas.microsoft.com/office/drawing/2014/main" id="{8A2F4CB1-504F-DFEA-E43B-D66BDAEB3594}"/>
              </a:ext>
            </a:extLst>
          </p:cNvPr>
          <p:cNvSpPr txBox="1"/>
          <p:nvPr/>
        </p:nvSpPr>
        <p:spPr>
          <a:xfrm>
            <a:off x="7385750" y="3781960"/>
            <a:ext cx="1210588" cy="830997"/>
          </a:xfrm>
          <a:prstGeom prst="rect">
            <a:avLst/>
          </a:prstGeom>
          <a:noFill/>
        </p:spPr>
        <p:txBody>
          <a:bodyPr wrap="none" rtlCol="0">
            <a:spAutoFit/>
          </a:bodyPr>
          <a:lstStyle/>
          <a:p>
            <a:pPr algn="ctr"/>
            <a:r>
              <a:rPr lang="zh-CN" altLang="en-US" sz="1600" dirty="0">
                <a:latin typeface="宋体" panose="02010600030101010101" pitchFamily="2" charset="-122"/>
                <a:ea typeface="宋体" panose="02010600030101010101" pitchFamily="2" charset="-122"/>
              </a:rPr>
              <a:t>提取数据集</a:t>
            </a:r>
            <a:endParaRPr lang="en-US" altLang="zh-CN" sz="1600" dirty="0">
              <a:latin typeface="宋体" panose="02010600030101010101" pitchFamily="2" charset="-122"/>
              <a:ea typeface="宋体" panose="02010600030101010101" pitchFamily="2" charset="-122"/>
            </a:endParaRPr>
          </a:p>
          <a:p>
            <a:pPr algn="ctr"/>
            <a:r>
              <a:rPr lang="zh-CN" altLang="en-US" sz="1600" dirty="0">
                <a:latin typeface="宋体" panose="02010600030101010101" pitchFamily="2" charset="-122"/>
                <a:ea typeface="宋体" panose="02010600030101010101" pitchFamily="2" charset="-122"/>
              </a:rPr>
              <a:t>固有特征</a:t>
            </a:r>
            <a:endParaRPr lang="en-US" altLang="zh-CN" sz="1600" dirty="0">
              <a:latin typeface="宋体" panose="02010600030101010101" pitchFamily="2" charset="-122"/>
              <a:ea typeface="宋体" panose="02010600030101010101" pitchFamily="2" charset="-122"/>
            </a:endParaRPr>
          </a:p>
          <a:p>
            <a:pPr algn="ctr"/>
            <a:r>
              <a:rPr lang="zh-CN" altLang="en-US" sz="1600" dirty="0">
                <a:latin typeface="宋体" panose="02010600030101010101" pitchFamily="2" charset="-122"/>
                <a:ea typeface="宋体" panose="02010600030101010101" pitchFamily="2" charset="-122"/>
              </a:rPr>
              <a:t>（指纹）</a:t>
            </a:r>
          </a:p>
        </p:txBody>
      </p:sp>
      <p:sp>
        <p:nvSpPr>
          <p:cNvPr id="75" name="矩形: 圆角 74">
            <a:extLst>
              <a:ext uri="{FF2B5EF4-FFF2-40B4-BE49-F238E27FC236}">
                <a16:creationId xmlns:a16="http://schemas.microsoft.com/office/drawing/2014/main" id="{0603EE2A-E2E6-27F0-EC46-0A8BCA2E10FA}"/>
              </a:ext>
            </a:extLst>
          </p:cNvPr>
          <p:cNvSpPr/>
          <p:nvPr/>
        </p:nvSpPr>
        <p:spPr>
          <a:xfrm>
            <a:off x="8865482" y="3555901"/>
            <a:ext cx="878541" cy="519953"/>
          </a:xfrm>
          <a:prstGeom prst="roundRect">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文本框 75">
            <a:extLst>
              <a:ext uri="{FF2B5EF4-FFF2-40B4-BE49-F238E27FC236}">
                <a16:creationId xmlns:a16="http://schemas.microsoft.com/office/drawing/2014/main" id="{F29FD270-A5A6-8B74-44AE-DCBF81FDE053}"/>
              </a:ext>
            </a:extLst>
          </p:cNvPr>
          <p:cNvSpPr txBox="1"/>
          <p:nvPr/>
        </p:nvSpPr>
        <p:spPr>
          <a:xfrm>
            <a:off x="8890015" y="4132020"/>
            <a:ext cx="1210588" cy="584775"/>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保持不变的</a:t>
            </a:r>
            <a:endParaRPr lang="en-US" altLang="zh-CN" sz="1600" dirty="0">
              <a:latin typeface="Times New Roman" panose="02020603050405020304" pitchFamily="18" charset="0"/>
              <a:ea typeface="宋体" panose="02010600030101010101" pitchFamily="2" charset="-122"/>
              <a:cs typeface="Times New Roman" panose="02020603050405020304" pitchFamily="18" charset="0"/>
            </a:endParaRPr>
          </a:p>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数据集</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a:t>
            </a:r>
            <a:endParaRPr lang="zh-CN" altLang="en-US" sz="16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78" name="文本框 77">
            <a:extLst>
              <a:ext uri="{FF2B5EF4-FFF2-40B4-BE49-F238E27FC236}">
                <a16:creationId xmlns:a16="http://schemas.microsoft.com/office/drawing/2014/main" id="{02D93827-2BB4-AB96-DDBD-55AF0E83C378}"/>
              </a:ext>
            </a:extLst>
          </p:cNvPr>
          <p:cNvSpPr txBox="1"/>
          <p:nvPr/>
        </p:nvSpPr>
        <p:spPr>
          <a:xfrm>
            <a:off x="3266689" y="4197458"/>
            <a:ext cx="2954655" cy="584775"/>
          </a:xfrm>
          <a:prstGeom prst="rect">
            <a:avLst/>
          </a:prstGeom>
          <a:noFill/>
        </p:spPr>
        <p:txBody>
          <a:bodyPr wrap="none" rtlCol="0">
            <a:spAutoFit/>
          </a:bodyPr>
          <a:lstStyle/>
          <a:p>
            <a:pPr algn="ctr"/>
            <a:r>
              <a:rPr lang="zh-CN" altLang="en-US" sz="1600" dirty="0">
                <a:solidFill>
                  <a:srgbClr val="FF0000"/>
                </a:solidFill>
                <a:latin typeface="宋体" panose="02010600030101010101" pitchFamily="2" charset="-122"/>
                <a:ea typeface="宋体" panose="02010600030101010101" pitchFamily="2" charset="-122"/>
              </a:rPr>
              <a:t>比如假设可疑模型利用数据集</a:t>
            </a:r>
            <a:r>
              <a:rPr lang="en-US" altLang="zh-CN" sz="1600" dirty="0">
                <a:solidFill>
                  <a:srgbClr val="FF0000"/>
                </a:solidFill>
                <a:latin typeface="宋体" panose="02010600030101010101" pitchFamily="2" charset="-122"/>
                <a:ea typeface="宋体" panose="02010600030101010101" pitchFamily="2" charset="-122"/>
              </a:rPr>
              <a:t>A</a:t>
            </a:r>
          </a:p>
          <a:p>
            <a:pPr algn="ctr"/>
            <a:r>
              <a:rPr lang="zh-CN" altLang="en-US" sz="1600" dirty="0">
                <a:solidFill>
                  <a:srgbClr val="FF0000"/>
                </a:solidFill>
                <a:latin typeface="宋体" panose="02010600030101010101" pitchFamily="2" charset="-122"/>
                <a:ea typeface="宋体" panose="02010600030101010101" pitchFamily="2" charset="-122"/>
              </a:rPr>
              <a:t>完成节点分类任务</a:t>
            </a:r>
          </a:p>
        </p:txBody>
      </p:sp>
    </p:spTree>
    <p:extLst>
      <p:ext uri="{BB962C8B-B14F-4D97-AF65-F5344CB8AC3E}">
        <p14:creationId xmlns:p14="http://schemas.microsoft.com/office/powerpoint/2010/main" val="2736143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48FC5F0-2F2B-EC2F-F65C-F29D57A4268E}"/>
              </a:ext>
            </a:extLst>
          </p:cNvPr>
          <p:cNvPicPr>
            <a:picLocks noChangeAspect="1"/>
          </p:cNvPicPr>
          <p:nvPr/>
        </p:nvPicPr>
        <p:blipFill>
          <a:blip r:embed="rId2"/>
          <a:stretch>
            <a:fillRect/>
          </a:stretch>
        </p:blipFill>
        <p:spPr>
          <a:xfrm>
            <a:off x="99251" y="3429000"/>
            <a:ext cx="6635016" cy="2841246"/>
          </a:xfrm>
          <a:prstGeom prst="rect">
            <a:avLst/>
          </a:prstGeom>
        </p:spPr>
      </p:pic>
      <p:pic>
        <p:nvPicPr>
          <p:cNvPr id="7" name="图片 6">
            <a:extLst>
              <a:ext uri="{FF2B5EF4-FFF2-40B4-BE49-F238E27FC236}">
                <a16:creationId xmlns:a16="http://schemas.microsoft.com/office/drawing/2014/main" id="{0FB1663D-6C6C-8117-F7A6-1AAEBFA59B85}"/>
              </a:ext>
            </a:extLst>
          </p:cNvPr>
          <p:cNvPicPr>
            <a:picLocks noChangeAspect="1"/>
          </p:cNvPicPr>
          <p:nvPr/>
        </p:nvPicPr>
        <p:blipFill>
          <a:blip r:embed="rId3"/>
          <a:stretch>
            <a:fillRect/>
          </a:stretch>
        </p:blipFill>
        <p:spPr>
          <a:xfrm>
            <a:off x="648994" y="300286"/>
            <a:ext cx="6085273" cy="2835803"/>
          </a:xfrm>
          <a:prstGeom prst="rect">
            <a:avLst/>
          </a:prstGeom>
        </p:spPr>
      </p:pic>
      <p:sp>
        <p:nvSpPr>
          <p:cNvPr id="3" name="文本框 2">
            <a:extLst>
              <a:ext uri="{FF2B5EF4-FFF2-40B4-BE49-F238E27FC236}">
                <a16:creationId xmlns:a16="http://schemas.microsoft.com/office/drawing/2014/main" id="{BD676823-835A-D4B9-801F-0CAB3C30ED26}"/>
              </a:ext>
            </a:extLst>
          </p:cNvPr>
          <p:cNvSpPr txBox="1"/>
          <p:nvPr/>
        </p:nvSpPr>
        <p:spPr>
          <a:xfrm>
            <a:off x="6585079" y="2021453"/>
            <a:ext cx="5451410" cy="2554545"/>
          </a:xfrm>
          <a:prstGeom prst="rect">
            <a:avLst/>
          </a:prstGeom>
          <a:noFill/>
        </p:spPr>
        <p:txBody>
          <a:bodyPr wrap="square">
            <a:spAutoFit/>
          </a:bodyPr>
          <a:lstStyle/>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为了克服重建高质量图的难题，采用图扩散模型作为图生成器。</a:t>
            </a:r>
            <a:endParaRPr lang="en-US" altLang="zh-CN" sz="1600" b="0" i="0" dirty="0">
              <a:effectLst/>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endParaRPr lang="en-US" altLang="zh-CN" sz="1600"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en-US" altLang="zh-CN" sz="1600" b="0" i="0" dirty="0" err="1">
                <a:effectLst/>
                <a:latin typeface="宋体" panose="02010600030101010101" pitchFamily="2" charset="-122"/>
                <a:ea typeface="宋体" panose="02010600030101010101" pitchFamily="2" charset="-122"/>
              </a:rPr>
              <a:t>Gnn</a:t>
            </a:r>
            <a:r>
              <a:rPr lang="zh-CN" altLang="en-US" sz="1600" b="0" i="0" dirty="0">
                <a:effectLst/>
                <a:latin typeface="宋体" panose="02010600030101010101" pitchFamily="2" charset="-122"/>
                <a:ea typeface="宋体" panose="02010600030101010101" pitchFamily="2" charset="-122"/>
              </a:rPr>
              <a:t>的参数 和 </a:t>
            </a:r>
            <a:r>
              <a:rPr lang="en-US" altLang="zh-CN" sz="1600" b="0" i="0" dirty="0">
                <a:effectLst/>
                <a:latin typeface="宋体" panose="02010600030101010101" pitchFamily="2" charset="-122"/>
                <a:ea typeface="宋体" panose="02010600030101010101" pitchFamily="2" charset="-122"/>
              </a:rPr>
              <a:t>Graph  </a:t>
            </a:r>
          </a:p>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此外，</a:t>
            </a:r>
            <a:r>
              <a:rPr lang="en-US" altLang="zh-CN" sz="1600" b="0" i="0" dirty="0" err="1">
                <a:effectLst/>
                <a:latin typeface="宋体" panose="02010600030101010101" pitchFamily="2" charset="-122"/>
                <a:ea typeface="宋体" panose="02010600030101010101" pitchFamily="2" charset="-122"/>
              </a:rPr>
              <a:t>GraphSteal</a:t>
            </a:r>
            <a:r>
              <a:rPr lang="zh-CN" altLang="en-US" sz="1600" b="0" i="0" dirty="0">
                <a:effectLst/>
                <a:latin typeface="宋体" panose="02010600030101010101" pitchFamily="2" charset="-122"/>
                <a:ea typeface="宋体" panose="02010600030101010101" pitchFamily="2" charset="-122"/>
              </a:rPr>
              <a:t>中所使用的图扩散模型还采用了扩散噪声优化算法，能够生成一组更接近目标</a:t>
            </a:r>
            <a:r>
              <a:rPr lang="en-US" altLang="zh-CN" sz="1600" b="0" i="0" dirty="0">
                <a:effectLst/>
                <a:latin typeface="宋体" panose="02010600030101010101" pitchFamily="2" charset="-122"/>
                <a:ea typeface="宋体" panose="02010600030101010101" pitchFamily="2" charset="-122"/>
              </a:rPr>
              <a:t>GNN</a:t>
            </a:r>
            <a:r>
              <a:rPr lang="zh-CN" altLang="en-US" sz="1600" b="0" i="0" dirty="0">
                <a:effectLst/>
                <a:latin typeface="宋体" panose="02010600030101010101" pitchFamily="2" charset="-122"/>
                <a:ea typeface="宋体" panose="02010600030101010101" pitchFamily="2" charset="-122"/>
              </a:rPr>
              <a:t>训练集的候选图。</a:t>
            </a:r>
            <a:endParaRPr lang="en-US" altLang="zh-CN" sz="1600" b="0" i="0" dirty="0">
              <a:effectLst/>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zh-CN" altLang="en-US" sz="1600" b="0" i="0" dirty="0">
                <a:effectLst/>
                <a:latin typeface="宋体" panose="02010600030101010101" pitchFamily="2" charset="-122"/>
                <a:ea typeface="宋体" panose="02010600030101010101" pitchFamily="2" charset="-122"/>
              </a:rPr>
              <a:t>另外，</a:t>
            </a:r>
            <a:r>
              <a:rPr lang="en-US" altLang="zh-CN" sz="1600" b="0" i="0" dirty="0">
                <a:solidFill>
                  <a:srgbClr val="FF0000"/>
                </a:solidFill>
                <a:effectLst/>
                <a:latin typeface="宋体" panose="02010600030101010101" pitchFamily="2" charset="-122"/>
                <a:ea typeface="宋体" panose="02010600030101010101" pitchFamily="2" charset="-122"/>
              </a:rPr>
              <a:t>GNN</a:t>
            </a:r>
            <a:r>
              <a:rPr lang="zh-CN" altLang="en-US" sz="1600" b="0" i="0" dirty="0">
                <a:solidFill>
                  <a:srgbClr val="FF0000"/>
                </a:solidFill>
                <a:effectLst/>
                <a:latin typeface="宋体" panose="02010600030101010101" pitchFamily="2" charset="-122"/>
                <a:ea typeface="宋体" panose="02010600030101010101" pitchFamily="2" charset="-122"/>
              </a:rPr>
              <a:t>模型参数与训练数据之间存在紧密联系</a:t>
            </a:r>
            <a:r>
              <a:rPr lang="zh-CN" altLang="en-US" sz="1600" b="0" i="0" dirty="0">
                <a:effectLst/>
                <a:latin typeface="宋体" panose="02010600030101010101" pitchFamily="2" charset="-122"/>
                <a:ea typeface="宋体" panose="02010600030101010101" pitchFamily="2" charset="-122"/>
              </a:rPr>
              <a:t>。基于该定理，提出了一种</a:t>
            </a:r>
            <a:r>
              <a:rPr lang="zh-CN" altLang="en-US" sz="1600" b="0" i="0" dirty="0">
                <a:solidFill>
                  <a:srgbClr val="FF0000"/>
                </a:solidFill>
                <a:effectLst/>
                <a:latin typeface="宋体" panose="02010600030101010101" pitchFamily="2" charset="-122"/>
                <a:ea typeface="宋体" panose="02010600030101010101" pitchFamily="2" charset="-122"/>
              </a:rPr>
              <a:t>模型参数引导</a:t>
            </a:r>
            <a:r>
              <a:rPr lang="zh-CN" altLang="en-US" sz="1600" b="0" i="0" dirty="0">
                <a:effectLst/>
                <a:latin typeface="宋体" panose="02010600030101010101" pitchFamily="2" charset="-122"/>
                <a:ea typeface="宋体" panose="02010600030101010101" pitchFamily="2" charset="-122"/>
              </a:rPr>
              <a:t>的图选择方法，利用</a:t>
            </a:r>
            <a:r>
              <a:rPr lang="en-US" altLang="zh-CN" sz="1600" b="0" i="0" dirty="0">
                <a:effectLst/>
                <a:latin typeface="宋体" panose="02010600030101010101" pitchFamily="2" charset="-122"/>
                <a:ea typeface="宋体" panose="02010600030101010101" pitchFamily="2" charset="-122"/>
              </a:rPr>
              <a:t>GNN</a:t>
            </a:r>
            <a:r>
              <a:rPr lang="zh-CN" altLang="en-US" sz="1600" b="0" i="0" dirty="0">
                <a:effectLst/>
                <a:latin typeface="宋体" panose="02010600030101010101" pitchFamily="2" charset="-122"/>
                <a:ea typeface="宋体" panose="02010600030101010101" pitchFamily="2" charset="-122"/>
              </a:rPr>
              <a:t>的参数从图扩散模型生成的候选图集中识别出训练图。</a:t>
            </a:r>
            <a:endParaRPr lang="zh-CN" altLang="en-US" sz="1600" dirty="0">
              <a:latin typeface="宋体" panose="02010600030101010101" pitchFamily="2" charset="-122"/>
              <a:ea typeface="宋体" panose="02010600030101010101" pitchFamily="2" charset="-122"/>
            </a:endParaRPr>
          </a:p>
        </p:txBody>
      </p:sp>
      <p:sp>
        <p:nvSpPr>
          <p:cNvPr id="2" name="矩形 1">
            <a:extLst>
              <a:ext uri="{FF2B5EF4-FFF2-40B4-BE49-F238E27FC236}">
                <a16:creationId xmlns:a16="http://schemas.microsoft.com/office/drawing/2014/main" id="{D5B51BD4-79DE-0DCD-CFB8-2B191E00C044}"/>
              </a:ext>
            </a:extLst>
          </p:cNvPr>
          <p:cNvSpPr/>
          <p:nvPr/>
        </p:nvSpPr>
        <p:spPr>
          <a:xfrm>
            <a:off x="7019365" y="502024"/>
            <a:ext cx="977153" cy="6723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Graph </a:t>
            </a:r>
            <a:endParaRPr lang="zh-CN" altLang="en-US" dirty="0"/>
          </a:p>
        </p:txBody>
      </p:sp>
      <p:sp>
        <p:nvSpPr>
          <p:cNvPr id="4" name="矩形 3">
            <a:extLst>
              <a:ext uri="{FF2B5EF4-FFF2-40B4-BE49-F238E27FC236}">
                <a16:creationId xmlns:a16="http://schemas.microsoft.com/office/drawing/2014/main" id="{0D8EEE67-8155-71A1-7274-C9C4F9AC3A79}"/>
              </a:ext>
            </a:extLst>
          </p:cNvPr>
          <p:cNvSpPr/>
          <p:nvPr/>
        </p:nvSpPr>
        <p:spPr>
          <a:xfrm>
            <a:off x="9310784" y="544563"/>
            <a:ext cx="977153" cy="6723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GNN </a:t>
            </a:r>
            <a:r>
              <a:rPr lang="zh-CN" altLang="en-US" dirty="0"/>
              <a:t>参数</a:t>
            </a:r>
          </a:p>
        </p:txBody>
      </p:sp>
      <p:sp>
        <p:nvSpPr>
          <p:cNvPr id="6" name="矩形 5">
            <a:extLst>
              <a:ext uri="{FF2B5EF4-FFF2-40B4-BE49-F238E27FC236}">
                <a16:creationId xmlns:a16="http://schemas.microsoft.com/office/drawing/2014/main" id="{384A10D5-798C-FFCC-C79C-BAA2F3BD5D96}"/>
              </a:ext>
            </a:extLst>
          </p:cNvPr>
          <p:cNvSpPr/>
          <p:nvPr/>
        </p:nvSpPr>
        <p:spPr>
          <a:xfrm>
            <a:off x="9448800" y="1382011"/>
            <a:ext cx="1461247" cy="6723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目标</a:t>
            </a:r>
            <a:r>
              <a:rPr lang="en-US" altLang="zh-CN" dirty="0"/>
              <a:t>GNN  </a:t>
            </a:r>
            <a:r>
              <a:rPr lang="zh-CN" altLang="en-US" dirty="0"/>
              <a:t>参数</a:t>
            </a:r>
          </a:p>
        </p:txBody>
      </p:sp>
      <p:sp>
        <p:nvSpPr>
          <p:cNvPr id="8" name="矩形 7">
            <a:extLst>
              <a:ext uri="{FF2B5EF4-FFF2-40B4-BE49-F238E27FC236}">
                <a16:creationId xmlns:a16="http://schemas.microsoft.com/office/drawing/2014/main" id="{61D54C41-906F-9A49-00BE-7637C89107D4}"/>
              </a:ext>
            </a:extLst>
          </p:cNvPr>
          <p:cNvSpPr/>
          <p:nvPr/>
        </p:nvSpPr>
        <p:spPr>
          <a:xfrm>
            <a:off x="7180730" y="1310957"/>
            <a:ext cx="977153" cy="6723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a:t>Graph </a:t>
            </a:r>
            <a:endParaRPr lang="zh-CN" altLang="en-US" dirty="0"/>
          </a:p>
        </p:txBody>
      </p:sp>
      <p:cxnSp>
        <p:nvCxnSpPr>
          <p:cNvPr id="10" name="直接箭头连接符 9">
            <a:extLst>
              <a:ext uri="{FF2B5EF4-FFF2-40B4-BE49-F238E27FC236}">
                <a16:creationId xmlns:a16="http://schemas.microsoft.com/office/drawing/2014/main" id="{9B370898-5D09-B3F5-E5C3-8A985C5EE059}"/>
              </a:ext>
            </a:extLst>
          </p:cNvPr>
          <p:cNvCxnSpPr/>
          <p:nvPr/>
        </p:nvCxnSpPr>
        <p:spPr>
          <a:xfrm>
            <a:off x="8157883" y="838200"/>
            <a:ext cx="92336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直接箭头连接符 11">
            <a:extLst>
              <a:ext uri="{FF2B5EF4-FFF2-40B4-BE49-F238E27FC236}">
                <a16:creationId xmlns:a16="http://schemas.microsoft.com/office/drawing/2014/main" id="{30EA5061-E8BE-19A2-B8D8-0AD8F8252F2B}"/>
              </a:ext>
            </a:extLst>
          </p:cNvPr>
          <p:cNvCxnSpPr/>
          <p:nvPr/>
        </p:nvCxnSpPr>
        <p:spPr>
          <a:xfrm flipH="1">
            <a:off x="8355106" y="1647133"/>
            <a:ext cx="95567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259982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C750AAAC-9ECA-3507-3BE6-3130B42C8875}"/>
              </a:ext>
            </a:extLst>
          </p:cNvPr>
          <p:cNvPicPr>
            <a:picLocks noChangeAspect="1"/>
          </p:cNvPicPr>
          <p:nvPr/>
        </p:nvPicPr>
        <p:blipFill>
          <a:blip r:embed="rId2"/>
          <a:stretch>
            <a:fillRect/>
          </a:stretch>
        </p:blipFill>
        <p:spPr>
          <a:xfrm>
            <a:off x="383231" y="181155"/>
            <a:ext cx="6266392" cy="2827518"/>
          </a:xfrm>
          <a:prstGeom prst="rect">
            <a:avLst/>
          </a:prstGeom>
        </p:spPr>
      </p:pic>
      <p:pic>
        <p:nvPicPr>
          <p:cNvPr id="5" name="图片 4">
            <a:extLst>
              <a:ext uri="{FF2B5EF4-FFF2-40B4-BE49-F238E27FC236}">
                <a16:creationId xmlns:a16="http://schemas.microsoft.com/office/drawing/2014/main" id="{58E4B780-E4E3-940C-1EA9-922B0586E177}"/>
              </a:ext>
            </a:extLst>
          </p:cNvPr>
          <p:cNvPicPr>
            <a:picLocks noChangeAspect="1"/>
          </p:cNvPicPr>
          <p:nvPr/>
        </p:nvPicPr>
        <p:blipFill>
          <a:blip r:embed="rId3"/>
          <a:stretch>
            <a:fillRect/>
          </a:stretch>
        </p:blipFill>
        <p:spPr>
          <a:xfrm>
            <a:off x="286110" y="3148642"/>
            <a:ext cx="7772400" cy="3223779"/>
          </a:xfrm>
          <a:prstGeom prst="rect">
            <a:avLst/>
          </a:prstGeom>
        </p:spPr>
      </p:pic>
      <p:pic>
        <p:nvPicPr>
          <p:cNvPr id="7" name="图片 6">
            <a:extLst>
              <a:ext uri="{FF2B5EF4-FFF2-40B4-BE49-F238E27FC236}">
                <a16:creationId xmlns:a16="http://schemas.microsoft.com/office/drawing/2014/main" id="{6EFCA68D-862A-52D8-73F3-46995817DFC3}"/>
              </a:ext>
            </a:extLst>
          </p:cNvPr>
          <p:cNvPicPr>
            <a:picLocks noChangeAspect="1"/>
          </p:cNvPicPr>
          <p:nvPr/>
        </p:nvPicPr>
        <p:blipFill>
          <a:blip r:embed="rId4"/>
          <a:stretch>
            <a:fillRect/>
          </a:stretch>
        </p:blipFill>
        <p:spPr>
          <a:xfrm>
            <a:off x="6226301" y="1495469"/>
            <a:ext cx="5862182" cy="882931"/>
          </a:xfrm>
          <a:prstGeom prst="rect">
            <a:avLst/>
          </a:prstGeom>
        </p:spPr>
      </p:pic>
      <p:sp>
        <p:nvSpPr>
          <p:cNvPr id="2" name="文本框 1">
            <a:extLst>
              <a:ext uri="{FF2B5EF4-FFF2-40B4-BE49-F238E27FC236}">
                <a16:creationId xmlns:a16="http://schemas.microsoft.com/office/drawing/2014/main" id="{FC544109-46DB-2B8F-E838-FE31B67D6953}"/>
              </a:ext>
            </a:extLst>
          </p:cNvPr>
          <p:cNvSpPr txBox="1"/>
          <p:nvPr/>
        </p:nvSpPr>
        <p:spPr>
          <a:xfrm>
            <a:off x="8462682" y="3148642"/>
            <a:ext cx="394660" cy="1477328"/>
          </a:xfrm>
          <a:prstGeom prst="rect">
            <a:avLst/>
          </a:prstGeom>
          <a:noFill/>
        </p:spPr>
        <p:txBody>
          <a:bodyPr wrap="none" rtlCol="0">
            <a:spAutoFit/>
          </a:bodyPr>
          <a:lstStyle/>
          <a:p>
            <a:r>
              <a:rPr lang="en-US" altLang="zh-CN" dirty="0"/>
              <a:t>A </a:t>
            </a:r>
          </a:p>
          <a:p>
            <a:endParaRPr lang="en-US" altLang="zh-CN" dirty="0"/>
          </a:p>
          <a:p>
            <a:endParaRPr lang="en-US" altLang="zh-CN" dirty="0"/>
          </a:p>
          <a:p>
            <a:endParaRPr lang="en-US" altLang="zh-CN" dirty="0"/>
          </a:p>
          <a:p>
            <a:r>
              <a:rPr lang="en-US" altLang="zh-CN" dirty="0"/>
              <a:t>B</a:t>
            </a:r>
            <a:endParaRPr lang="zh-CN" altLang="en-US" dirty="0"/>
          </a:p>
        </p:txBody>
      </p:sp>
      <p:sp>
        <p:nvSpPr>
          <p:cNvPr id="3" name="文本框 2">
            <a:extLst>
              <a:ext uri="{FF2B5EF4-FFF2-40B4-BE49-F238E27FC236}">
                <a16:creationId xmlns:a16="http://schemas.microsoft.com/office/drawing/2014/main" id="{B7FF4F3E-5B22-C0DA-C665-F59BB3ED547F}"/>
              </a:ext>
            </a:extLst>
          </p:cNvPr>
          <p:cNvSpPr txBox="1"/>
          <p:nvPr/>
        </p:nvSpPr>
        <p:spPr>
          <a:xfrm>
            <a:off x="10336306" y="3148642"/>
            <a:ext cx="785793" cy="369332"/>
          </a:xfrm>
          <a:prstGeom prst="rect">
            <a:avLst/>
          </a:prstGeom>
          <a:noFill/>
        </p:spPr>
        <p:txBody>
          <a:bodyPr wrap="none" rtlCol="0">
            <a:spAutoFit/>
          </a:bodyPr>
          <a:lstStyle/>
          <a:p>
            <a:r>
              <a:rPr lang="en-US" altLang="zh-CN" dirty="0"/>
              <a:t>A1 A2</a:t>
            </a:r>
            <a:endParaRPr lang="zh-CN" altLang="en-US" dirty="0"/>
          </a:p>
        </p:txBody>
      </p:sp>
      <p:sp>
        <p:nvSpPr>
          <p:cNvPr id="6" name="文本框 5">
            <a:extLst>
              <a:ext uri="{FF2B5EF4-FFF2-40B4-BE49-F238E27FC236}">
                <a16:creationId xmlns:a16="http://schemas.microsoft.com/office/drawing/2014/main" id="{2ED94619-58FC-E709-1670-4F60D1F9178F}"/>
              </a:ext>
            </a:extLst>
          </p:cNvPr>
          <p:cNvSpPr txBox="1"/>
          <p:nvPr/>
        </p:nvSpPr>
        <p:spPr>
          <a:xfrm>
            <a:off x="10502217" y="4243574"/>
            <a:ext cx="453970" cy="369332"/>
          </a:xfrm>
          <a:prstGeom prst="rect">
            <a:avLst/>
          </a:prstGeom>
          <a:noFill/>
        </p:spPr>
        <p:txBody>
          <a:bodyPr wrap="none" rtlCol="0">
            <a:spAutoFit/>
          </a:bodyPr>
          <a:lstStyle/>
          <a:p>
            <a:r>
              <a:rPr lang="en-US" altLang="zh-CN" dirty="0"/>
              <a:t>A2</a:t>
            </a:r>
            <a:endParaRPr lang="zh-CN" altLang="en-US" dirty="0"/>
          </a:p>
        </p:txBody>
      </p:sp>
    </p:spTree>
    <p:extLst>
      <p:ext uri="{BB962C8B-B14F-4D97-AF65-F5344CB8AC3E}">
        <p14:creationId xmlns:p14="http://schemas.microsoft.com/office/powerpoint/2010/main" val="6774715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a:extLst>
              <a:ext uri="{FF2B5EF4-FFF2-40B4-BE49-F238E27FC236}">
                <a16:creationId xmlns:a16="http://schemas.microsoft.com/office/drawing/2014/main" id="{BC3619B2-C825-41C1-82B8-749601EC1FA3}"/>
              </a:ext>
            </a:extLst>
          </p:cNvPr>
          <p:cNvSpPr/>
          <p:nvPr/>
        </p:nvSpPr>
        <p:spPr>
          <a:xfrm>
            <a:off x="2421589" y="1590629"/>
            <a:ext cx="878541" cy="519953"/>
          </a:xfrm>
          <a:prstGeom prst="roundRect">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8DE3ED84-6FBA-B2DF-2692-1E793E431D3D}"/>
              </a:ext>
            </a:extLst>
          </p:cNvPr>
          <p:cNvSpPr txBox="1"/>
          <p:nvPr/>
        </p:nvSpPr>
        <p:spPr>
          <a:xfrm>
            <a:off x="2446122" y="2166748"/>
            <a:ext cx="947695"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数据集</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a:t>
            </a:r>
            <a:endParaRPr lang="zh-CN" altLang="en-US" sz="16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6" name="文本框 5">
            <a:extLst>
              <a:ext uri="{FF2B5EF4-FFF2-40B4-BE49-F238E27FC236}">
                <a16:creationId xmlns:a16="http://schemas.microsoft.com/office/drawing/2014/main" id="{EF8334DD-1AAB-9488-3158-B85E0F0E0F28}"/>
              </a:ext>
            </a:extLst>
          </p:cNvPr>
          <p:cNvSpPr txBox="1"/>
          <p:nvPr/>
        </p:nvSpPr>
        <p:spPr>
          <a:xfrm>
            <a:off x="620966" y="2367735"/>
            <a:ext cx="947695"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所有者</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a:t>
            </a:r>
            <a:endParaRPr lang="zh-CN" altLang="en-US" sz="1600"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7" name="椭圆 6">
            <a:extLst>
              <a:ext uri="{FF2B5EF4-FFF2-40B4-BE49-F238E27FC236}">
                <a16:creationId xmlns:a16="http://schemas.microsoft.com/office/drawing/2014/main" id="{AB31C358-0F83-3DF0-7606-C27F0E9169AF}"/>
              </a:ext>
            </a:extLst>
          </p:cNvPr>
          <p:cNvSpPr/>
          <p:nvPr/>
        </p:nvSpPr>
        <p:spPr>
          <a:xfrm>
            <a:off x="494178" y="2254623"/>
            <a:ext cx="1201270" cy="564777"/>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圆角 28">
            <a:extLst>
              <a:ext uri="{FF2B5EF4-FFF2-40B4-BE49-F238E27FC236}">
                <a16:creationId xmlns:a16="http://schemas.microsoft.com/office/drawing/2014/main" id="{97876881-2B8F-AFF5-D6F5-C51BCB9131FC}"/>
              </a:ext>
            </a:extLst>
          </p:cNvPr>
          <p:cNvSpPr/>
          <p:nvPr/>
        </p:nvSpPr>
        <p:spPr>
          <a:xfrm>
            <a:off x="2421589" y="2819400"/>
            <a:ext cx="878541" cy="519953"/>
          </a:xfrm>
          <a:prstGeom prst="round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133ECF0A-588D-E726-CFF8-A998E9D8F96D}"/>
              </a:ext>
            </a:extLst>
          </p:cNvPr>
          <p:cNvSpPr txBox="1"/>
          <p:nvPr/>
        </p:nvSpPr>
        <p:spPr>
          <a:xfrm>
            <a:off x="2387011" y="3429000"/>
            <a:ext cx="936475"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数据集</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B</a:t>
            </a:r>
            <a:endParaRPr lang="zh-CN" altLang="en-US" sz="1600" dirty="0">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32" name="连接符: 肘形 31">
            <a:extLst>
              <a:ext uri="{FF2B5EF4-FFF2-40B4-BE49-F238E27FC236}">
                <a16:creationId xmlns:a16="http://schemas.microsoft.com/office/drawing/2014/main" id="{78A6BD43-FA40-CDE2-63EB-264FF3997E42}"/>
              </a:ext>
            </a:extLst>
          </p:cNvPr>
          <p:cNvCxnSpPr>
            <a:stCxn id="7" idx="6"/>
            <a:endCxn id="4" idx="1"/>
          </p:cNvCxnSpPr>
          <p:nvPr/>
        </p:nvCxnSpPr>
        <p:spPr>
          <a:xfrm flipV="1">
            <a:off x="1695448" y="1850606"/>
            <a:ext cx="726141" cy="686406"/>
          </a:xfrm>
          <a:prstGeom prst="bentConnector3">
            <a:avLst>
              <a:gd name="adj1" fmla="val 19136"/>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5" name="连接符: 肘形 34">
            <a:extLst>
              <a:ext uri="{FF2B5EF4-FFF2-40B4-BE49-F238E27FC236}">
                <a16:creationId xmlns:a16="http://schemas.microsoft.com/office/drawing/2014/main" id="{2D2E7070-C794-DC6C-261E-F4609C161CB6}"/>
              </a:ext>
            </a:extLst>
          </p:cNvPr>
          <p:cNvCxnSpPr>
            <a:stCxn id="7" idx="6"/>
            <a:endCxn id="29" idx="1"/>
          </p:cNvCxnSpPr>
          <p:nvPr/>
        </p:nvCxnSpPr>
        <p:spPr>
          <a:xfrm>
            <a:off x="1695448" y="2537012"/>
            <a:ext cx="726141" cy="542365"/>
          </a:xfrm>
          <a:prstGeom prst="bentConnector3">
            <a:avLst>
              <a:gd name="adj1" fmla="val 19136"/>
            </a:avLst>
          </a:prstGeom>
          <a:ln>
            <a:tailEnd type="triangle"/>
          </a:ln>
        </p:spPr>
        <p:style>
          <a:lnRef idx="2">
            <a:schemeClr val="accent1"/>
          </a:lnRef>
          <a:fillRef idx="0">
            <a:schemeClr val="accent1"/>
          </a:fillRef>
          <a:effectRef idx="1">
            <a:schemeClr val="accent1"/>
          </a:effectRef>
          <a:fontRef idx="minor">
            <a:schemeClr val="tx1"/>
          </a:fontRef>
        </p:style>
      </p:cxnSp>
      <p:sp>
        <p:nvSpPr>
          <p:cNvPr id="38" name="文本框 37">
            <a:extLst>
              <a:ext uri="{FF2B5EF4-FFF2-40B4-BE49-F238E27FC236}">
                <a16:creationId xmlns:a16="http://schemas.microsoft.com/office/drawing/2014/main" id="{423944D9-EEE5-306B-B3FA-CBAF9E7E6FD1}"/>
              </a:ext>
            </a:extLst>
          </p:cNvPr>
          <p:cNvSpPr txBox="1"/>
          <p:nvPr/>
        </p:nvSpPr>
        <p:spPr>
          <a:xfrm>
            <a:off x="52521" y="106234"/>
            <a:ext cx="4840515" cy="1323439"/>
          </a:xfrm>
          <a:prstGeom prst="rect">
            <a:avLst/>
          </a:prstGeom>
          <a:noFill/>
        </p:spPr>
        <p:txBody>
          <a:bodyPr wrap="square" rtlCol="0">
            <a:spAutoFit/>
          </a:bodyPr>
          <a:lstStyle/>
          <a:p>
            <a:pPr algn="ct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假设可疑模型在数据集</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和数据集</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B</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混合训练得到</a:t>
            </a:r>
            <a:endParaRPr lang="en-US" altLang="zh-CN" sz="1600" dirty="0">
              <a:latin typeface="Times New Roman" panose="02020603050405020304" pitchFamily="18" charset="0"/>
              <a:ea typeface="宋体" panose="02010600030101010101" pitchFamily="2" charset="-122"/>
              <a:cs typeface="Times New Roman" panose="02020603050405020304" pitchFamily="18" charset="0"/>
            </a:endParaRPr>
          </a:p>
          <a:p>
            <a:pPr algn="ctr"/>
            <a:r>
              <a:rPr lang="en-US" altLang="zh-CN" sz="16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a:t>
            </a:r>
            <a:r>
              <a:rPr lang="zh-CN" altLang="en-US" sz="16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数据集类型、混合比例和训练任务未知</a:t>
            </a:r>
            <a:r>
              <a:rPr lang="en-US" altLang="zh-CN" sz="16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a:t>
            </a:r>
          </a:p>
          <a:p>
            <a:pPr algn="ct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数据集</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和数据集</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B</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可以是同一领域</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不同领域</a:t>
            </a:r>
            <a:endParaRPr lang="en-US" altLang="zh-CN" sz="1600" dirty="0">
              <a:latin typeface="Times New Roman" panose="02020603050405020304" pitchFamily="18" charset="0"/>
              <a:ea typeface="宋体" panose="02010600030101010101" pitchFamily="2" charset="-122"/>
              <a:cs typeface="Times New Roman" panose="02020603050405020304" pitchFamily="18" charset="0"/>
            </a:endParaRPr>
          </a:p>
          <a:p>
            <a:pPr algn="ct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数据集</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A</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占比可能是</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30% 50% 80% </a:t>
            </a:r>
          </a:p>
          <a:p>
            <a:pPr algn="ct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训练任务可以是节点级、边级、图级</a:t>
            </a:r>
            <a:endParaRPr lang="en-US" altLang="zh-CN" sz="1600" dirty="0">
              <a:latin typeface="Times New Roman" panose="02020603050405020304" pitchFamily="18" charset="0"/>
              <a:ea typeface="宋体" panose="02010600030101010101" pitchFamily="2" charset="-122"/>
              <a:cs typeface="Times New Roman" panose="02020603050405020304" pitchFamily="18" charset="0"/>
            </a:endParaRPr>
          </a:p>
        </p:txBody>
      </p:sp>
      <p:cxnSp>
        <p:nvCxnSpPr>
          <p:cNvPr id="40" name="连接符: 肘形 39">
            <a:extLst>
              <a:ext uri="{FF2B5EF4-FFF2-40B4-BE49-F238E27FC236}">
                <a16:creationId xmlns:a16="http://schemas.microsoft.com/office/drawing/2014/main" id="{BF257953-7290-F53B-9064-02969DB10B1B}"/>
              </a:ext>
            </a:extLst>
          </p:cNvPr>
          <p:cNvCxnSpPr>
            <a:cxnSpLocks/>
            <a:stCxn id="4" idx="3"/>
          </p:cNvCxnSpPr>
          <p:nvPr/>
        </p:nvCxnSpPr>
        <p:spPr>
          <a:xfrm>
            <a:off x="3300130" y="1850606"/>
            <a:ext cx="800219" cy="574074"/>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2" name="连接符: 肘形 41">
            <a:extLst>
              <a:ext uri="{FF2B5EF4-FFF2-40B4-BE49-F238E27FC236}">
                <a16:creationId xmlns:a16="http://schemas.microsoft.com/office/drawing/2014/main" id="{F2A79227-89C6-AA7F-59BE-D1070C25B4EF}"/>
              </a:ext>
            </a:extLst>
          </p:cNvPr>
          <p:cNvCxnSpPr>
            <a:cxnSpLocks/>
          </p:cNvCxnSpPr>
          <p:nvPr/>
        </p:nvCxnSpPr>
        <p:spPr>
          <a:xfrm flipV="1">
            <a:off x="3300130" y="2424680"/>
            <a:ext cx="800219" cy="654696"/>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46" name="矩形 45">
            <a:extLst>
              <a:ext uri="{FF2B5EF4-FFF2-40B4-BE49-F238E27FC236}">
                <a16:creationId xmlns:a16="http://schemas.microsoft.com/office/drawing/2014/main" id="{B688D656-21D0-3CA0-7DC5-2AF14C3D4089}"/>
              </a:ext>
            </a:extLst>
          </p:cNvPr>
          <p:cNvSpPr/>
          <p:nvPr/>
        </p:nvSpPr>
        <p:spPr>
          <a:xfrm>
            <a:off x="4100349" y="2143623"/>
            <a:ext cx="947696" cy="51995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文本框 46">
            <a:extLst>
              <a:ext uri="{FF2B5EF4-FFF2-40B4-BE49-F238E27FC236}">
                <a16:creationId xmlns:a16="http://schemas.microsoft.com/office/drawing/2014/main" id="{ED1B0576-70F6-24B4-64A1-6E1BA89D1ED6}"/>
              </a:ext>
            </a:extLst>
          </p:cNvPr>
          <p:cNvSpPr txBox="1"/>
          <p:nvPr/>
        </p:nvSpPr>
        <p:spPr>
          <a:xfrm>
            <a:off x="4071496" y="2640450"/>
            <a:ext cx="1005403"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可疑模型</a:t>
            </a:r>
          </a:p>
        </p:txBody>
      </p:sp>
      <p:sp>
        <p:nvSpPr>
          <p:cNvPr id="49" name="文本框 48">
            <a:extLst>
              <a:ext uri="{FF2B5EF4-FFF2-40B4-BE49-F238E27FC236}">
                <a16:creationId xmlns:a16="http://schemas.microsoft.com/office/drawing/2014/main" id="{27212B27-E22C-E52A-2945-AA3693F3CCB3}"/>
              </a:ext>
            </a:extLst>
          </p:cNvPr>
          <p:cNvSpPr txBox="1"/>
          <p:nvPr/>
        </p:nvSpPr>
        <p:spPr>
          <a:xfrm>
            <a:off x="347545" y="4094766"/>
            <a:ext cx="8453304" cy="1815882"/>
          </a:xfrm>
          <a:prstGeom prst="rect">
            <a:avLst/>
          </a:prstGeom>
          <a:noFill/>
        </p:spPr>
        <p:txBody>
          <a:bodyPr wrap="square">
            <a:spAutoFit/>
          </a:bodyPr>
          <a:lstStyle/>
          <a:p>
            <a:pPr>
              <a:buNone/>
            </a:pPr>
            <a:r>
              <a:rPr lang="zh-CN" altLang="en-US" sz="1600" b="1" dirty="0">
                <a:latin typeface="宋体" panose="02010600030101010101" pitchFamily="2" charset="-122"/>
                <a:ea typeface="宋体" panose="02010600030101010101" pitchFamily="2" charset="-122"/>
              </a:rPr>
              <a:t>为什么传统方法失效</a:t>
            </a:r>
            <a:endParaRPr lang="zh-CN" altLang="en-US" sz="1600" dirty="0">
              <a:latin typeface="宋体" panose="02010600030101010101" pitchFamily="2" charset="-122"/>
              <a:ea typeface="宋体" panose="02010600030101010101" pitchFamily="2" charset="-122"/>
            </a:endParaRPr>
          </a:p>
          <a:p>
            <a:pPr>
              <a:buFont typeface="Arial" panose="020B0604020202020204" pitchFamily="34" charset="0"/>
              <a:buChar char="•"/>
            </a:pPr>
            <a:r>
              <a:rPr lang="zh-CN" altLang="en-US" sz="1600" dirty="0">
                <a:latin typeface="宋体" panose="02010600030101010101" pitchFamily="2" charset="-122"/>
                <a:ea typeface="宋体" panose="02010600030101010101" pitchFamily="2" charset="-122"/>
              </a:rPr>
              <a:t>传统水印或指纹依赖于明显的触发器或者同分布下的数据特征。</a:t>
            </a:r>
            <a:endParaRPr lang="en-US" altLang="zh-CN" sz="1600" dirty="0">
              <a:latin typeface="宋体" panose="02010600030101010101" pitchFamily="2" charset="-122"/>
              <a:ea typeface="宋体" panose="02010600030101010101" pitchFamily="2" charset="-122"/>
            </a:endParaRPr>
          </a:p>
          <a:p>
            <a:pPr>
              <a:buFont typeface="Arial" panose="020B0604020202020204" pitchFamily="34" charset="0"/>
              <a:buChar char="•"/>
            </a:pPr>
            <a:endParaRPr lang="en-US" altLang="zh-CN" sz="1600"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r>
              <a:rPr lang="zh-CN" altLang="en-US" sz="1600" dirty="0">
                <a:latin typeface="宋体" panose="02010600030101010101" pitchFamily="2" charset="-122"/>
                <a:ea typeface="宋体" panose="02010600030101010101" pitchFamily="2" charset="-122"/>
              </a:rPr>
              <a:t>假设我们训练代理模型和水印</a:t>
            </a:r>
            <a:r>
              <a:rPr lang="en-US" altLang="zh-CN" sz="1600" dirty="0">
                <a:latin typeface="宋体" panose="02010600030101010101" pitchFamily="2" charset="-122"/>
                <a:ea typeface="宋体" panose="02010600030101010101" pitchFamily="2" charset="-122"/>
              </a:rPr>
              <a:t>(</a:t>
            </a:r>
            <a:r>
              <a:rPr lang="zh-CN" altLang="en-US" sz="1600" dirty="0">
                <a:latin typeface="宋体" panose="02010600030101010101" pitchFamily="2" charset="-122"/>
                <a:ea typeface="宋体" panose="02010600030101010101" pitchFamily="2" charset="-122"/>
              </a:rPr>
              <a:t>提取固有指纹</a:t>
            </a:r>
            <a:r>
              <a:rPr lang="en-US" altLang="zh-CN" sz="1600" dirty="0">
                <a:latin typeface="宋体" panose="02010600030101010101" pitchFamily="2" charset="-122"/>
                <a:ea typeface="宋体" panose="02010600030101010101" pitchFamily="2" charset="-122"/>
              </a:rPr>
              <a:t>)</a:t>
            </a:r>
            <a:r>
              <a:rPr lang="zh-CN" altLang="en-US" sz="1600" dirty="0">
                <a:latin typeface="宋体" panose="02010600030101010101" pitchFamily="2" charset="-122"/>
                <a:ea typeface="宋体" panose="02010600030101010101" pitchFamily="2" charset="-122"/>
              </a:rPr>
              <a:t>的时候也是在数据集</a:t>
            </a:r>
            <a:r>
              <a:rPr lang="en-US" altLang="zh-CN" sz="1600" dirty="0">
                <a:latin typeface="宋体" panose="02010600030101010101" pitchFamily="2" charset="-122"/>
                <a:ea typeface="宋体" panose="02010600030101010101" pitchFamily="2" charset="-122"/>
              </a:rPr>
              <a:t>A</a:t>
            </a:r>
            <a:r>
              <a:rPr lang="zh-CN" altLang="en-US" sz="1600" dirty="0">
                <a:latin typeface="宋体" panose="02010600030101010101" pitchFamily="2" charset="-122"/>
                <a:ea typeface="宋体" panose="02010600030101010101" pitchFamily="2" charset="-122"/>
              </a:rPr>
              <a:t>和数据集</a:t>
            </a:r>
            <a:r>
              <a:rPr lang="en-US" altLang="zh-CN" sz="1600" dirty="0">
                <a:latin typeface="宋体" panose="02010600030101010101" pitchFamily="2" charset="-122"/>
                <a:ea typeface="宋体" panose="02010600030101010101" pitchFamily="2" charset="-122"/>
              </a:rPr>
              <a:t>B</a:t>
            </a:r>
            <a:r>
              <a:rPr lang="zh-CN" altLang="en-US" sz="1600" dirty="0">
                <a:latin typeface="宋体" panose="02010600030101010101" pitchFamily="2" charset="-122"/>
                <a:ea typeface="宋体" panose="02010600030101010101" pitchFamily="2" charset="-122"/>
              </a:rPr>
              <a:t>上训练得到的，但是由于控制权我们仅能在所有的数据集</a:t>
            </a:r>
            <a:r>
              <a:rPr lang="en-US" altLang="zh-CN" sz="1600" dirty="0">
                <a:latin typeface="宋体" panose="02010600030101010101" pitchFamily="2" charset="-122"/>
                <a:ea typeface="宋体" panose="02010600030101010101" pitchFamily="2" charset="-122"/>
              </a:rPr>
              <a:t>A</a:t>
            </a:r>
            <a:r>
              <a:rPr lang="zh-CN" altLang="en-US" sz="1600" dirty="0">
                <a:latin typeface="宋体" panose="02010600030101010101" pitchFamily="2" charset="-122"/>
                <a:ea typeface="宋体" panose="02010600030101010101" pitchFamily="2" charset="-122"/>
              </a:rPr>
              <a:t>上注入水印，当混合比例、混合数据集分布、训练任务任何一个发生变化，水印</a:t>
            </a:r>
            <a:r>
              <a:rPr lang="en-US" altLang="zh-CN" sz="1600" dirty="0">
                <a:latin typeface="宋体" panose="02010600030101010101" pitchFamily="2" charset="-122"/>
                <a:ea typeface="宋体" panose="02010600030101010101" pitchFamily="2" charset="-122"/>
              </a:rPr>
              <a:t>(</a:t>
            </a:r>
            <a:r>
              <a:rPr lang="zh-CN" altLang="en-US" sz="1600" dirty="0">
                <a:latin typeface="宋体" panose="02010600030101010101" pitchFamily="2" charset="-122"/>
                <a:ea typeface="宋体" panose="02010600030101010101" pitchFamily="2" charset="-122"/>
              </a:rPr>
              <a:t>指纹</a:t>
            </a:r>
            <a:r>
              <a:rPr lang="en-US" altLang="zh-CN" sz="1600" dirty="0">
                <a:latin typeface="宋体" panose="02010600030101010101" pitchFamily="2" charset="-122"/>
                <a:ea typeface="宋体" panose="02010600030101010101" pitchFamily="2" charset="-122"/>
              </a:rPr>
              <a:t>)</a:t>
            </a:r>
            <a:r>
              <a:rPr lang="zh-CN" altLang="en-US" sz="1600" dirty="0">
                <a:latin typeface="宋体" panose="02010600030101010101" pitchFamily="2" charset="-122"/>
                <a:ea typeface="宋体" panose="02010600030101010101" pitchFamily="2" charset="-122"/>
              </a:rPr>
              <a:t>效果就会变差 </a:t>
            </a:r>
            <a:r>
              <a:rPr lang="zh-CN" altLang="en-US" sz="1600" dirty="0">
                <a:solidFill>
                  <a:srgbClr val="FF0000"/>
                </a:solidFill>
                <a:latin typeface="宋体" panose="02010600030101010101" pitchFamily="2" charset="-122"/>
                <a:ea typeface="宋体" panose="02010600030101010101" pitchFamily="2" charset="-122"/>
              </a:rPr>
              <a:t>（迁移性差）</a:t>
            </a:r>
            <a:endParaRPr lang="en-US" altLang="zh-CN" sz="1600" dirty="0">
              <a:solidFill>
                <a:srgbClr val="FF0000"/>
              </a:solidFill>
              <a:latin typeface="宋体" panose="02010600030101010101" pitchFamily="2" charset="-122"/>
              <a:ea typeface="宋体" panose="02010600030101010101" pitchFamily="2" charset="-122"/>
            </a:endParaRPr>
          </a:p>
          <a:p>
            <a:pPr>
              <a:buFont typeface="Arial" panose="020B0604020202020204" pitchFamily="34" charset="0"/>
              <a:buChar char="•"/>
            </a:pPr>
            <a:endParaRPr lang="en-US" altLang="zh-CN" sz="1600" dirty="0">
              <a:latin typeface="宋体" panose="02010600030101010101" pitchFamily="2" charset="-122"/>
              <a:ea typeface="宋体" panose="02010600030101010101" pitchFamily="2" charset="-122"/>
            </a:endParaRPr>
          </a:p>
        </p:txBody>
      </p:sp>
      <p:sp>
        <p:nvSpPr>
          <p:cNvPr id="50" name="文本框 49">
            <a:extLst>
              <a:ext uri="{FF2B5EF4-FFF2-40B4-BE49-F238E27FC236}">
                <a16:creationId xmlns:a16="http://schemas.microsoft.com/office/drawing/2014/main" id="{A8F4E5B2-6FE6-16EE-D926-088E3483F60E}"/>
              </a:ext>
            </a:extLst>
          </p:cNvPr>
          <p:cNvSpPr txBox="1"/>
          <p:nvPr/>
        </p:nvSpPr>
        <p:spPr>
          <a:xfrm>
            <a:off x="1676276" y="1523394"/>
            <a:ext cx="800219"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控制权</a:t>
            </a:r>
          </a:p>
        </p:txBody>
      </p:sp>
      <p:sp>
        <p:nvSpPr>
          <p:cNvPr id="51" name="文本框 50">
            <a:extLst>
              <a:ext uri="{FF2B5EF4-FFF2-40B4-BE49-F238E27FC236}">
                <a16:creationId xmlns:a16="http://schemas.microsoft.com/office/drawing/2014/main" id="{531689C5-EF21-1688-6F56-D1B5EF75C085}"/>
              </a:ext>
            </a:extLst>
          </p:cNvPr>
          <p:cNvSpPr txBox="1"/>
          <p:nvPr/>
        </p:nvSpPr>
        <p:spPr>
          <a:xfrm>
            <a:off x="1467376" y="3101788"/>
            <a:ext cx="1005403" cy="338554"/>
          </a:xfrm>
          <a:prstGeom prst="rect">
            <a:avLst/>
          </a:prstGeom>
          <a:noFill/>
        </p:spPr>
        <p:txBody>
          <a:bodyPr wrap="none" rtlCol="0">
            <a:spAutoFit/>
          </a:bodyPr>
          <a:lstStyle/>
          <a:p>
            <a:r>
              <a:rPr lang="zh-CN" altLang="en-US" sz="1600" dirty="0">
                <a:solidFill>
                  <a:srgbClr val="FF0000"/>
                </a:solidFill>
                <a:latin typeface="Times New Roman" panose="02020603050405020304" pitchFamily="18" charset="0"/>
                <a:ea typeface="宋体" panose="02010600030101010101" pitchFamily="2" charset="-122"/>
                <a:cs typeface="Times New Roman" panose="02020603050405020304" pitchFamily="18" charset="0"/>
              </a:rPr>
              <a:t>无控制权</a:t>
            </a:r>
          </a:p>
        </p:txBody>
      </p:sp>
      <p:sp>
        <p:nvSpPr>
          <p:cNvPr id="2" name="文本框 1">
            <a:extLst>
              <a:ext uri="{FF2B5EF4-FFF2-40B4-BE49-F238E27FC236}">
                <a16:creationId xmlns:a16="http://schemas.microsoft.com/office/drawing/2014/main" id="{19642E3F-C566-3550-EBF1-1A2CEE83EE16}"/>
              </a:ext>
            </a:extLst>
          </p:cNvPr>
          <p:cNvSpPr txBox="1"/>
          <p:nvPr/>
        </p:nvSpPr>
        <p:spPr>
          <a:xfrm>
            <a:off x="6096000" y="2260667"/>
            <a:ext cx="1258678"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混合数据集</a:t>
            </a:r>
          </a:p>
        </p:txBody>
      </p:sp>
      <p:sp>
        <p:nvSpPr>
          <p:cNvPr id="8" name="左大括号 7">
            <a:extLst>
              <a:ext uri="{FF2B5EF4-FFF2-40B4-BE49-F238E27FC236}">
                <a16:creationId xmlns:a16="http://schemas.microsoft.com/office/drawing/2014/main" id="{299049CF-C56A-A3AD-AFD7-560E15A1E8EE}"/>
              </a:ext>
            </a:extLst>
          </p:cNvPr>
          <p:cNvSpPr/>
          <p:nvPr/>
        </p:nvSpPr>
        <p:spPr>
          <a:xfrm>
            <a:off x="7241436" y="1937838"/>
            <a:ext cx="447381" cy="1041165"/>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zh-CN" altLang="en-US"/>
          </a:p>
        </p:txBody>
      </p:sp>
      <p:sp>
        <p:nvSpPr>
          <p:cNvPr id="9" name="文本框 8">
            <a:extLst>
              <a:ext uri="{FF2B5EF4-FFF2-40B4-BE49-F238E27FC236}">
                <a16:creationId xmlns:a16="http://schemas.microsoft.com/office/drawing/2014/main" id="{6775E634-1A48-2E88-93A3-EA4940182ED8}"/>
              </a:ext>
            </a:extLst>
          </p:cNvPr>
          <p:cNvSpPr txBox="1"/>
          <p:nvPr/>
        </p:nvSpPr>
        <p:spPr>
          <a:xfrm>
            <a:off x="7656055" y="1729158"/>
            <a:ext cx="1005403"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同一领域</a:t>
            </a:r>
          </a:p>
        </p:txBody>
      </p:sp>
      <p:sp>
        <p:nvSpPr>
          <p:cNvPr id="10" name="文本框 9">
            <a:extLst>
              <a:ext uri="{FF2B5EF4-FFF2-40B4-BE49-F238E27FC236}">
                <a16:creationId xmlns:a16="http://schemas.microsoft.com/office/drawing/2014/main" id="{30A3CA9A-D099-CA97-8B71-DA21329DE339}"/>
              </a:ext>
            </a:extLst>
          </p:cNvPr>
          <p:cNvSpPr txBox="1"/>
          <p:nvPr/>
        </p:nvSpPr>
        <p:spPr>
          <a:xfrm>
            <a:off x="7656056" y="2819400"/>
            <a:ext cx="1005403"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不同领域</a:t>
            </a:r>
          </a:p>
        </p:txBody>
      </p:sp>
      <p:cxnSp>
        <p:nvCxnSpPr>
          <p:cNvPr id="13" name="直线箭头连接符 12">
            <a:extLst>
              <a:ext uri="{FF2B5EF4-FFF2-40B4-BE49-F238E27FC236}">
                <a16:creationId xmlns:a16="http://schemas.microsoft.com/office/drawing/2014/main" id="{2E0D8FC1-CAC7-2D50-A5E4-A9C210B656D4}"/>
              </a:ext>
            </a:extLst>
          </p:cNvPr>
          <p:cNvCxnSpPr>
            <a:stCxn id="9" idx="3"/>
          </p:cNvCxnSpPr>
          <p:nvPr/>
        </p:nvCxnSpPr>
        <p:spPr>
          <a:xfrm>
            <a:off x="8661458" y="1898435"/>
            <a:ext cx="356836" cy="44660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直线箭头连接符 14">
            <a:extLst>
              <a:ext uri="{FF2B5EF4-FFF2-40B4-BE49-F238E27FC236}">
                <a16:creationId xmlns:a16="http://schemas.microsoft.com/office/drawing/2014/main" id="{89C1A000-EFF0-AB42-AFCF-0AC132318BEB}"/>
              </a:ext>
            </a:extLst>
          </p:cNvPr>
          <p:cNvCxnSpPr/>
          <p:nvPr/>
        </p:nvCxnSpPr>
        <p:spPr>
          <a:xfrm flipV="1">
            <a:off x="8724996" y="2498195"/>
            <a:ext cx="293298" cy="42642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文本框 15">
            <a:extLst>
              <a:ext uri="{FF2B5EF4-FFF2-40B4-BE49-F238E27FC236}">
                <a16:creationId xmlns:a16="http://schemas.microsoft.com/office/drawing/2014/main" id="{F0A549A1-50DF-C961-D58C-4CA2F8853A47}"/>
              </a:ext>
            </a:extLst>
          </p:cNvPr>
          <p:cNvSpPr txBox="1"/>
          <p:nvPr/>
        </p:nvSpPr>
        <p:spPr>
          <a:xfrm>
            <a:off x="8989351" y="2260667"/>
            <a:ext cx="1415772"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不同混合比例</a:t>
            </a:r>
          </a:p>
        </p:txBody>
      </p:sp>
      <p:cxnSp>
        <p:nvCxnSpPr>
          <p:cNvPr id="17" name="直线箭头连接符 16">
            <a:extLst>
              <a:ext uri="{FF2B5EF4-FFF2-40B4-BE49-F238E27FC236}">
                <a16:creationId xmlns:a16="http://schemas.microsoft.com/office/drawing/2014/main" id="{72BF7D9F-84FE-A45A-D46D-474A3098264F}"/>
              </a:ext>
            </a:extLst>
          </p:cNvPr>
          <p:cNvCxnSpPr>
            <a:cxnSpLocks/>
            <a:stCxn id="16" idx="3"/>
          </p:cNvCxnSpPr>
          <p:nvPr/>
        </p:nvCxnSpPr>
        <p:spPr>
          <a:xfrm>
            <a:off x="10405123" y="2429944"/>
            <a:ext cx="45362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0" name="文本框 19">
            <a:extLst>
              <a:ext uri="{FF2B5EF4-FFF2-40B4-BE49-F238E27FC236}">
                <a16:creationId xmlns:a16="http://schemas.microsoft.com/office/drawing/2014/main" id="{4500B7C7-DEBB-6165-AD6A-484C0B85A363}"/>
              </a:ext>
            </a:extLst>
          </p:cNvPr>
          <p:cNvSpPr txBox="1"/>
          <p:nvPr/>
        </p:nvSpPr>
        <p:spPr>
          <a:xfrm>
            <a:off x="10784848" y="2260667"/>
            <a:ext cx="1005403" cy="338554"/>
          </a:xfrm>
          <a:prstGeom prst="rect">
            <a:avLst/>
          </a:prstGeom>
          <a:noFill/>
        </p:spPr>
        <p:txBody>
          <a:bodyPr wrap="none" rtlCol="0">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不同结果</a:t>
            </a:r>
          </a:p>
        </p:txBody>
      </p:sp>
      <p:sp>
        <p:nvSpPr>
          <p:cNvPr id="3" name="文本框 2">
            <a:extLst>
              <a:ext uri="{FF2B5EF4-FFF2-40B4-BE49-F238E27FC236}">
                <a16:creationId xmlns:a16="http://schemas.microsoft.com/office/drawing/2014/main" id="{092C7764-59E2-BF17-B06E-64518468B3BF}"/>
              </a:ext>
            </a:extLst>
          </p:cNvPr>
          <p:cNvSpPr txBox="1"/>
          <p:nvPr/>
        </p:nvSpPr>
        <p:spPr>
          <a:xfrm>
            <a:off x="7132252" y="133298"/>
            <a:ext cx="3652596" cy="1754326"/>
          </a:xfrm>
          <a:prstGeom prst="rect">
            <a:avLst/>
          </a:prstGeom>
          <a:noFill/>
        </p:spPr>
        <p:txBody>
          <a:bodyPr wrap="square" rtlCol="0">
            <a:spAutoFit/>
          </a:bodyPr>
          <a:lstStyle/>
          <a:p>
            <a:r>
              <a:rPr lang="zh-CN" altLang="en-US" dirty="0">
                <a:solidFill>
                  <a:srgbClr val="FF0000"/>
                </a:solidFill>
              </a:rPr>
              <a:t>现有的方法相比有哪些创新的</a:t>
            </a:r>
            <a:endParaRPr lang="en-US" altLang="zh-CN" dirty="0">
              <a:solidFill>
                <a:srgbClr val="FF0000"/>
              </a:solidFill>
            </a:endParaRPr>
          </a:p>
          <a:p>
            <a:endParaRPr lang="en-US" altLang="zh-CN" dirty="0">
              <a:solidFill>
                <a:srgbClr val="FF0000"/>
              </a:solidFill>
            </a:endParaRPr>
          </a:p>
          <a:p>
            <a:r>
              <a:rPr lang="zh-CN" altLang="en-US" dirty="0">
                <a:solidFill>
                  <a:srgbClr val="FF0000"/>
                </a:solidFill>
              </a:rPr>
              <a:t>有哪些挑战</a:t>
            </a:r>
            <a:endParaRPr lang="en-US" altLang="zh-CN" dirty="0">
              <a:solidFill>
                <a:srgbClr val="FF0000"/>
              </a:solidFill>
            </a:endParaRPr>
          </a:p>
          <a:p>
            <a:endParaRPr lang="en-US" altLang="zh-CN" dirty="0">
              <a:solidFill>
                <a:srgbClr val="FF0000"/>
              </a:solidFill>
            </a:endParaRPr>
          </a:p>
          <a:p>
            <a:endParaRPr lang="en-US" altLang="zh-CN" dirty="0">
              <a:solidFill>
                <a:srgbClr val="FF0000"/>
              </a:solidFill>
            </a:endParaRPr>
          </a:p>
          <a:p>
            <a:r>
              <a:rPr lang="zh-CN" altLang="en-US" dirty="0">
                <a:solidFill>
                  <a:srgbClr val="FF0000"/>
                </a:solidFill>
              </a:rPr>
              <a:t>说明现有方法的局限性</a:t>
            </a:r>
          </a:p>
        </p:txBody>
      </p:sp>
      <p:sp>
        <p:nvSpPr>
          <p:cNvPr id="11" name="文本框 10">
            <a:extLst>
              <a:ext uri="{FF2B5EF4-FFF2-40B4-BE49-F238E27FC236}">
                <a16:creationId xmlns:a16="http://schemas.microsoft.com/office/drawing/2014/main" id="{72B7BC00-6B62-6F59-5AD4-B25E45C6B8D4}"/>
              </a:ext>
            </a:extLst>
          </p:cNvPr>
          <p:cNvSpPr txBox="1"/>
          <p:nvPr/>
        </p:nvSpPr>
        <p:spPr>
          <a:xfrm>
            <a:off x="10405123" y="4258780"/>
            <a:ext cx="1249060" cy="369332"/>
          </a:xfrm>
          <a:prstGeom prst="rect">
            <a:avLst/>
          </a:prstGeom>
          <a:noFill/>
        </p:spPr>
        <p:txBody>
          <a:bodyPr wrap="none" rtlCol="0">
            <a:spAutoFit/>
          </a:bodyPr>
          <a:lstStyle/>
          <a:p>
            <a:r>
              <a:rPr lang="zh-CN" altLang="en-US" dirty="0">
                <a:solidFill>
                  <a:srgbClr val="FF0000"/>
                </a:solidFill>
              </a:rPr>
              <a:t>引文 </a:t>
            </a:r>
            <a:r>
              <a:rPr lang="en-US" altLang="zh-CN" dirty="0">
                <a:solidFill>
                  <a:srgbClr val="FF0000"/>
                </a:solidFill>
              </a:rPr>
              <a:t>TDSC</a:t>
            </a:r>
            <a:endParaRPr lang="zh-CN" altLang="en-US" dirty="0">
              <a:solidFill>
                <a:srgbClr val="FF0000"/>
              </a:solidFill>
            </a:endParaRPr>
          </a:p>
        </p:txBody>
      </p:sp>
    </p:spTree>
    <p:extLst>
      <p:ext uri="{BB962C8B-B14F-4D97-AF65-F5344CB8AC3E}">
        <p14:creationId xmlns:p14="http://schemas.microsoft.com/office/powerpoint/2010/main" val="6536184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6D8658F8-8DAF-AA86-77AD-85E4C3F7F995}"/>
              </a:ext>
            </a:extLst>
          </p:cNvPr>
          <p:cNvSpPr txBox="1"/>
          <p:nvPr/>
        </p:nvSpPr>
        <p:spPr>
          <a:xfrm>
            <a:off x="690281" y="516849"/>
            <a:ext cx="9547413" cy="1077218"/>
          </a:xfrm>
          <a:prstGeom prst="rect">
            <a:avLst/>
          </a:prstGeom>
          <a:noFill/>
        </p:spPr>
        <p:txBody>
          <a:bodyPr wrap="square">
            <a:spAutoFit/>
          </a:bodyPr>
          <a:lstStyle/>
          <a:p>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把“不同混合比例 </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 </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不同训练后处理 </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 </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不同数据来源”视作</a:t>
            </a:r>
            <a:r>
              <a:rPr lang="zh-CN" altLang="en-US" sz="1600" b="1" dirty="0">
                <a:latin typeface="Times New Roman" panose="02020603050405020304" pitchFamily="18" charset="0"/>
                <a:ea typeface="宋体" panose="02010600030101010101" pitchFamily="2" charset="-122"/>
                <a:cs typeface="Times New Roman" panose="02020603050405020304" pitchFamily="18" charset="0"/>
              </a:rPr>
              <a:t>环境（</a:t>
            </a:r>
            <a:r>
              <a:rPr lang="en-US" altLang="zh-CN" sz="1600" b="1" dirty="0">
                <a:latin typeface="Times New Roman" panose="02020603050405020304" pitchFamily="18" charset="0"/>
                <a:ea typeface="宋体" panose="02010600030101010101" pitchFamily="2" charset="-122"/>
                <a:cs typeface="Times New Roman" panose="02020603050405020304" pitchFamily="18" charset="0"/>
              </a:rPr>
              <a:t>environments</a:t>
            </a:r>
            <a:r>
              <a:rPr lang="zh-CN" altLang="en-US" sz="1600" b="1" dirty="0">
                <a:latin typeface="Times New Roman" panose="02020603050405020304" pitchFamily="18" charset="0"/>
                <a:ea typeface="宋体" panose="02010600030101010101" pitchFamily="2" charset="-122"/>
                <a:cs typeface="Times New Roman" panose="02020603050405020304" pitchFamily="18" charset="0"/>
              </a:rPr>
              <a:t>）</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，用</a:t>
            </a:r>
            <a:r>
              <a:rPr lang="zh-CN" altLang="en-US" sz="1600" b="1" dirty="0">
                <a:latin typeface="Times New Roman" panose="02020603050405020304" pitchFamily="18" charset="0"/>
                <a:ea typeface="宋体" panose="02010600030101010101" pitchFamily="2" charset="-122"/>
                <a:cs typeface="Times New Roman" panose="02020603050405020304" pitchFamily="18" charset="0"/>
              </a:rPr>
              <a:t>影子模型 </a:t>
            </a:r>
            <a:r>
              <a:rPr lang="en-US" altLang="zh-CN" sz="1600" b="1" dirty="0">
                <a:latin typeface="Times New Roman" panose="02020603050405020304" pitchFamily="18" charset="0"/>
                <a:ea typeface="宋体" panose="02010600030101010101" pitchFamily="2" charset="-122"/>
                <a:cs typeface="Times New Roman" panose="02020603050405020304" pitchFamily="18" charset="0"/>
              </a:rPr>
              <a:t>+ </a:t>
            </a:r>
            <a:r>
              <a:rPr lang="zh-CN" altLang="en-US" sz="1600" b="1" dirty="0">
                <a:latin typeface="Times New Roman" panose="02020603050405020304" pitchFamily="18" charset="0"/>
                <a:ea typeface="宋体" panose="02010600030101010101" pitchFamily="2" charset="-122"/>
                <a:cs typeface="Times New Roman" panose="02020603050405020304" pitchFamily="18" charset="0"/>
              </a:rPr>
              <a:t>成员推理判别器</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来模拟可疑模型行为；在训练判别器时用不变学习（例如 </a:t>
            </a:r>
            <a:r>
              <a:rPr lang="en-US" altLang="zh-CN" sz="1600" dirty="0">
                <a:latin typeface="Times New Roman" panose="02020603050405020304" pitchFamily="18" charset="0"/>
                <a:ea typeface="宋体" panose="02010600030101010101" pitchFamily="2" charset="-122"/>
                <a:cs typeface="Times New Roman" panose="02020603050405020304" pitchFamily="18" charset="0"/>
              </a:rPr>
              <a:t>IRM / </a:t>
            </a:r>
            <a:r>
              <a:rPr lang="en-US" altLang="zh-CN" sz="1600" dirty="0" err="1">
                <a:latin typeface="Times New Roman" panose="02020603050405020304" pitchFamily="18" charset="0"/>
                <a:ea typeface="宋体" panose="02010600030101010101" pitchFamily="2" charset="-122"/>
                <a:cs typeface="Times New Roman" panose="02020603050405020304" pitchFamily="18" charset="0"/>
              </a:rPr>
              <a:t>VREx</a:t>
            </a:r>
            <a:r>
              <a:rPr lang="zh-CN" altLang="en-US" sz="1600" dirty="0">
                <a:latin typeface="Times New Roman" panose="02020603050405020304" pitchFamily="18" charset="0"/>
                <a:ea typeface="宋体" panose="02010600030101010101" pitchFamily="2" charset="-122"/>
                <a:cs typeface="Times New Roman" panose="02020603050405020304" pitchFamily="18" charset="0"/>
              </a:rPr>
              <a:t>）跨环境约束判别器，使其学到在环境变化下仍稳定区分“是否源自目标数据集”的因果特征，从而实现对混合训练模型的鲁棒权属验证。</a:t>
            </a:r>
          </a:p>
        </p:txBody>
      </p:sp>
    </p:spTree>
    <p:extLst>
      <p:ext uri="{BB962C8B-B14F-4D97-AF65-F5344CB8AC3E}">
        <p14:creationId xmlns:p14="http://schemas.microsoft.com/office/powerpoint/2010/main" val="14817538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7B7CD39-5DAD-CDE4-4EF6-834A78D268D2}"/>
              </a:ext>
            </a:extLst>
          </p:cNvPr>
          <p:cNvPicPr>
            <a:picLocks noChangeAspect="1"/>
          </p:cNvPicPr>
          <p:nvPr/>
        </p:nvPicPr>
        <p:blipFill>
          <a:blip r:embed="rId2"/>
          <a:stretch>
            <a:fillRect/>
          </a:stretch>
        </p:blipFill>
        <p:spPr>
          <a:xfrm>
            <a:off x="1416537" y="972956"/>
            <a:ext cx="7727350" cy="3764606"/>
          </a:xfrm>
          <a:prstGeom prst="rect">
            <a:avLst/>
          </a:prstGeom>
        </p:spPr>
      </p:pic>
    </p:spTree>
    <p:extLst>
      <p:ext uri="{BB962C8B-B14F-4D97-AF65-F5344CB8AC3E}">
        <p14:creationId xmlns:p14="http://schemas.microsoft.com/office/powerpoint/2010/main" val="343581445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2ACFD7EF-37A6-F115-44A4-C7D539EA057E}"/>
              </a:ext>
            </a:extLst>
          </p:cNvPr>
          <p:cNvSpPr txBox="1"/>
          <p:nvPr/>
        </p:nvSpPr>
        <p:spPr>
          <a:xfrm>
            <a:off x="277906" y="555811"/>
            <a:ext cx="9448420" cy="369332"/>
          </a:xfrm>
          <a:prstGeom prst="rect">
            <a:avLst/>
          </a:prstGeom>
          <a:noFill/>
        </p:spPr>
        <p:txBody>
          <a:bodyPr wrap="none" rtlCol="0">
            <a:spAutoFit/>
          </a:bodyPr>
          <a:lstStyle/>
          <a:p>
            <a:r>
              <a:rPr lang="zh-CN" altLang="en-US" dirty="0"/>
              <a:t>针对不同的混合比例训练多个影子模型，假如图提示聚合最终的输出层，输入到分类器中</a:t>
            </a:r>
          </a:p>
        </p:txBody>
      </p:sp>
    </p:spTree>
    <p:extLst>
      <p:ext uri="{BB962C8B-B14F-4D97-AF65-F5344CB8AC3E}">
        <p14:creationId xmlns:p14="http://schemas.microsoft.com/office/powerpoint/2010/main" val="3348977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83031B7F-D156-A41B-33DE-6AD33158BEC0}"/>
              </a:ext>
            </a:extLst>
          </p:cNvPr>
          <p:cNvPicPr>
            <a:picLocks noChangeAspect="1"/>
          </p:cNvPicPr>
          <p:nvPr/>
        </p:nvPicPr>
        <p:blipFill>
          <a:blip r:embed="rId2"/>
          <a:stretch>
            <a:fillRect/>
          </a:stretch>
        </p:blipFill>
        <p:spPr>
          <a:xfrm>
            <a:off x="733980" y="336156"/>
            <a:ext cx="10603760" cy="4809279"/>
          </a:xfrm>
          <a:prstGeom prst="rect">
            <a:avLst/>
          </a:prstGeom>
        </p:spPr>
      </p:pic>
    </p:spTree>
    <p:extLst>
      <p:ext uri="{BB962C8B-B14F-4D97-AF65-F5344CB8AC3E}">
        <p14:creationId xmlns:p14="http://schemas.microsoft.com/office/powerpoint/2010/main" val="2480175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2EC20FEB-9D7F-B0C8-6D02-50DE7A5A6161}"/>
              </a:ext>
            </a:extLst>
          </p:cNvPr>
          <p:cNvPicPr>
            <a:picLocks noChangeAspect="1"/>
          </p:cNvPicPr>
          <p:nvPr/>
        </p:nvPicPr>
        <p:blipFill>
          <a:blip r:embed="rId2"/>
          <a:stretch>
            <a:fillRect/>
          </a:stretch>
        </p:blipFill>
        <p:spPr>
          <a:xfrm>
            <a:off x="1252560" y="1787143"/>
            <a:ext cx="9435132" cy="2881706"/>
          </a:xfrm>
          <a:prstGeom prst="rect">
            <a:avLst/>
          </a:prstGeom>
        </p:spPr>
      </p:pic>
    </p:spTree>
    <p:extLst>
      <p:ext uri="{BB962C8B-B14F-4D97-AF65-F5344CB8AC3E}">
        <p14:creationId xmlns:p14="http://schemas.microsoft.com/office/powerpoint/2010/main" val="3225757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7D00C826-5D30-4CEB-8115-203E1A0144CD}"/>
              </a:ext>
            </a:extLst>
          </p:cNvPr>
          <p:cNvPicPr>
            <a:picLocks noChangeAspect="1"/>
          </p:cNvPicPr>
          <p:nvPr/>
        </p:nvPicPr>
        <p:blipFill>
          <a:blip r:embed="rId2"/>
          <a:stretch>
            <a:fillRect/>
          </a:stretch>
        </p:blipFill>
        <p:spPr>
          <a:xfrm>
            <a:off x="719544" y="319584"/>
            <a:ext cx="10251122" cy="4203959"/>
          </a:xfrm>
          <a:prstGeom prst="rect">
            <a:avLst/>
          </a:prstGeom>
        </p:spPr>
      </p:pic>
      <p:sp>
        <p:nvSpPr>
          <p:cNvPr id="3" name="文本框 2">
            <a:extLst>
              <a:ext uri="{FF2B5EF4-FFF2-40B4-BE49-F238E27FC236}">
                <a16:creationId xmlns:a16="http://schemas.microsoft.com/office/drawing/2014/main" id="{A76CFC01-914C-DA68-2776-F9E16F2F8DE1}"/>
              </a:ext>
            </a:extLst>
          </p:cNvPr>
          <p:cNvSpPr txBox="1"/>
          <p:nvPr/>
        </p:nvSpPr>
        <p:spPr>
          <a:xfrm>
            <a:off x="277197" y="4822123"/>
            <a:ext cx="11637606" cy="1077218"/>
          </a:xfrm>
          <a:prstGeom prst="rect">
            <a:avLst/>
          </a:prstGeom>
          <a:noFill/>
        </p:spPr>
        <p:txBody>
          <a:bodyPr wrap="square">
            <a:spAutoFit/>
          </a:bodyPr>
          <a:lstStyle/>
          <a:p>
            <a:pPr marL="285750" indent="-285750">
              <a:buFont typeface="Arial" panose="020B0604020202020204" pitchFamily="34" charset="0"/>
              <a:buChar char="•"/>
            </a:pPr>
            <a:r>
              <a:rPr lang="zh-CN" altLang="en-US" sz="1600" b="1" i="0" dirty="0">
                <a:effectLst/>
                <a:latin typeface="宋体" panose="02010600030101010101" pitchFamily="2" charset="-122"/>
                <a:ea typeface="宋体" panose="02010600030101010101" pitchFamily="2" charset="-122"/>
              </a:rPr>
              <a:t>通过训练智能体有效地搜索启发式策略，并提出了一种基于强化学习的图特征提示方法</a:t>
            </a:r>
            <a:r>
              <a:rPr lang="zh-CN" altLang="en-US" sz="1600" b="1" dirty="0">
                <a:latin typeface="宋体" panose="02010600030101010101" pitchFamily="2" charset="-122"/>
                <a:ea typeface="宋体" panose="02010600030101010101" pitchFamily="2" charset="-122"/>
              </a:rPr>
              <a:t>。</a:t>
            </a:r>
            <a:endParaRPr lang="en-US" altLang="zh-CN" sz="1600" b="1"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endParaRPr lang="en-US" altLang="zh-CN" sz="1600" b="1" dirty="0">
              <a:latin typeface="宋体" panose="02010600030101010101" pitchFamily="2" charset="-122"/>
              <a:ea typeface="宋体" panose="02010600030101010101" pitchFamily="2" charset="-122"/>
            </a:endParaRPr>
          </a:p>
          <a:p>
            <a:pPr marL="285750" indent="-285750">
              <a:buFont typeface="Arial" panose="020B0604020202020204" pitchFamily="34" charset="0"/>
              <a:buChar char="•"/>
            </a:pPr>
            <a:r>
              <a:rPr lang="zh-CN" altLang="en-US" sz="1600" b="1" i="0" dirty="0">
                <a:effectLst/>
                <a:latin typeface="宋体" panose="02010600030101010101" pitchFamily="2" charset="-122"/>
                <a:ea typeface="宋体" panose="02010600030101010101" pitchFamily="2" charset="-122"/>
              </a:rPr>
              <a:t>将插入提示的过程建模为一个顺序决策问题。在每一步中，</a:t>
            </a:r>
            <a:r>
              <a:rPr lang="en-US" altLang="zh-CN" sz="1600" b="1" i="0" dirty="0">
                <a:effectLst/>
                <a:latin typeface="宋体" panose="02010600030101010101" pitchFamily="2" charset="-122"/>
                <a:ea typeface="宋体" panose="02010600030101010101" pitchFamily="2" charset="-122"/>
              </a:rPr>
              <a:t>RL</a:t>
            </a:r>
            <a:r>
              <a:rPr lang="zh-CN" altLang="en-US" sz="1600" b="1" i="0" dirty="0">
                <a:effectLst/>
                <a:latin typeface="宋体" panose="02010600030101010101" pitchFamily="2" charset="-122"/>
                <a:ea typeface="宋体" panose="02010600030101010101" pitchFamily="2" charset="-122"/>
              </a:rPr>
              <a:t>智能体：</a:t>
            </a:r>
            <a:r>
              <a:rPr lang="en-US" altLang="zh-CN" sz="1600" b="1" i="0" dirty="0">
                <a:effectLst/>
                <a:latin typeface="宋体" panose="02010600030101010101" pitchFamily="2" charset="-122"/>
                <a:ea typeface="宋体" panose="02010600030101010101" pitchFamily="2" charset="-122"/>
              </a:rPr>
              <a:t>1</a:t>
            </a:r>
            <a:r>
              <a:rPr lang="zh-CN" altLang="en-US" sz="1600" b="1" i="0" dirty="0">
                <a:effectLst/>
                <a:latin typeface="宋体" panose="02010600030101010101" pitchFamily="2" charset="-122"/>
                <a:ea typeface="宋体" panose="02010600030101010101" pitchFamily="2" charset="-122"/>
              </a:rPr>
              <a:t>）选择要提示的节点（离散动作），</a:t>
            </a:r>
            <a:r>
              <a:rPr lang="en-US" altLang="zh-CN" sz="1600" b="1" i="0" dirty="0">
                <a:effectLst/>
                <a:latin typeface="宋体" panose="02010600030101010101" pitchFamily="2" charset="-122"/>
                <a:ea typeface="宋体" panose="02010600030101010101" pitchFamily="2" charset="-122"/>
              </a:rPr>
              <a:t>2</a:t>
            </a:r>
            <a:r>
              <a:rPr lang="zh-CN" altLang="en-US" sz="1600" b="1" i="0" dirty="0">
                <a:effectLst/>
                <a:latin typeface="宋体" panose="02010600030101010101" pitchFamily="2" charset="-122"/>
                <a:ea typeface="宋体" panose="02010600030101010101" pitchFamily="2" charset="-122"/>
              </a:rPr>
              <a:t>）确定提示内容，即提示向量的具体值（连续动作）。</a:t>
            </a:r>
            <a:endParaRPr lang="zh-CN" altLang="en-US" sz="1600" b="1" dirty="0">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4900717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0BEE7C17-431E-998C-D33A-14F1B497C900}"/>
              </a:ext>
            </a:extLst>
          </p:cNvPr>
          <p:cNvSpPr txBox="1"/>
          <p:nvPr/>
        </p:nvSpPr>
        <p:spPr>
          <a:xfrm>
            <a:off x="444469" y="3386387"/>
            <a:ext cx="1088760" cy="276999"/>
          </a:xfrm>
          <a:prstGeom prst="rect">
            <a:avLst/>
          </a:prstGeom>
          <a:noFill/>
        </p:spPr>
        <p:txBody>
          <a:bodyPr wrap="none" rtlCol="0">
            <a:spAutoFit/>
          </a:bodyPr>
          <a:lstStyle/>
          <a:p>
            <a:r>
              <a:rPr lang="en-US" altLang="zh-CN" sz="1200" dirty="0">
                <a:latin typeface="Times New Roman" panose="02020603050405020304" pitchFamily="18" charset="0"/>
                <a:cs typeface="Times New Roman" panose="02020603050405020304" pitchFamily="18" charset="0"/>
              </a:rPr>
              <a:t>Original graph</a:t>
            </a:r>
            <a:endParaRPr lang="zh-CN" altLang="en-US" sz="1200" dirty="0">
              <a:latin typeface="Times New Roman" panose="02020603050405020304" pitchFamily="18" charset="0"/>
              <a:cs typeface="Times New Roman" panose="02020603050405020304" pitchFamily="18" charset="0"/>
            </a:endParaRPr>
          </a:p>
        </p:txBody>
      </p:sp>
      <p:sp>
        <p:nvSpPr>
          <p:cNvPr id="5" name="椭圆 4">
            <a:extLst>
              <a:ext uri="{FF2B5EF4-FFF2-40B4-BE49-F238E27FC236}">
                <a16:creationId xmlns:a16="http://schemas.microsoft.com/office/drawing/2014/main" id="{BA55E80E-B2E8-EB13-FE4E-A756ADB4C61D}"/>
              </a:ext>
            </a:extLst>
          </p:cNvPr>
          <p:cNvSpPr/>
          <p:nvPr/>
        </p:nvSpPr>
        <p:spPr>
          <a:xfrm>
            <a:off x="736334" y="2447228"/>
            <a:ext cx="128588" cy="135731"/>
          </a:xfrm>
          <a:prstGeom prst="ellipse">
            <a:avLst/>
          </a:prstGeom>
          <a:solidFill>
            <a:srgbClr val="FFE6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dirty="0">
              <a:latin typeface="Times New Roman" panose="02020603050405020304" pitchFamily="18" charset="0"/>
              <a:cs typeface="Times New Roman" panose="02020603050405020304" pitchFamily="18" charset="0"/>
            </a:endParaRPr>
          </a:p>
        </p:txBody>
      </p:sp>
      <p:sp>
        <p:nvSpPr>
          <p:cNvPr id="6" name="椭圆 5">
            <a:extLst>
              <a:ext uri="{FF2B5EF4-FFF2-40B4-BE49-F238E27FC236}">
                <a16:creationId xmlns:a16="http://schemas.microsoft.com/office/drawing/2014/main" id="{CF93F561-4918-4442-1CDB-B147D9FBB978}"/>
              </a:ext>
            </a:extLst>
          </p:cNvPr>
          <p:cNvSpPr/>
          <p:nvPr/>
        </p:nvSpPr>
        <p:spPr>
          <a:xfrm>
            <a:off x="1041134" y="2820489"/>
            <a:ext cx="128588" cy="135731"/>
          </a:xfrm>
          <a:prstGeom prst="ellipse">
            <a:avLst/>
          </a:prstGeom>
          <a:solidFill>
            <a:srgbClr val="E3EE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a:latin typeface="Times New Roman" panose="02020603050405020304" pitchFamily="18" charset="0"/>
              <a:cs typeface="Times New Roman" panose="02020603050405020304" pitchFamily="18" charset="0"/>
            </a:endParaRPr>
          </a:p>
        </p:txBody>
      </p:sp>
      <p:sp>
        <p:nvSpPr>
          <p:cNvPr id="7" name="椭圆 6">
            <a:extLst>
              <a:ext uri="{FF2B5EF4-FFF2-40B4-BE49-F238E27FC236}">
                <a16:creationId xmlns:a16="http://schemas.microsoft.com/office/drawing/2014/main" id="{3AEA0327-2E71-DDAD-25C6-6EA6BDA2C11D}"/>
              </a:ext>
            </a:extLst>
          </p:cNvPr>
          <p:cNvSpPr/>
          <p:nvPr/>
        </p:nvSpPr>
        <p:spPr>
          <a:xfrm>
            <a:off x="1095048" y="3258383"/>
            <a:ext cx="128588" cy="135731"/>
          </a:xfrm>
          <a:prstGeom prst="ellipse">
            <a:avLst/>
          </a:prstGeom>
          <a:solidFill>
            <a:srgbClr val="E3EE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a:latin typeface="Times New Roman" panose="02020603050405020304" pitchFamily="18" charset="0"/>
              <a:cs typeface="Times New Roman" panose="02020603050405020304" pitchFamily="18" charset="0"/>
            </a:endParaRPr>
          </a:p>
        </p:txBody>
      </p:sp>
      <p:cxnSp>
        <p:nvCxnSpPr>
          <p:cNvPr id="8" name="直接连接符 7">
            <a:extLst>
              <a:ext uri="{FF2B5EF4-FFF2-40B4-BE49-F238E27FC236}">
                <a16:creationId xmlns:a16="http://schemas.microsoft.com/office/drawing/2014/main" id="{62D340B9-9D87-F041-A249-A04CA1B22E6C}"/>
              </a:ext>
            </a:extLst>
          </p:cNvPr>
          <p:cNvCxnSpPr>
            <a:cxnSpLocks/>
            <a:stCxn id="5" idx="3"/>
          </p:cNvCxnSpPr>
          <p:nvPr/>
        </p:nvCxnSpPr>
        <p:spPr>
          <a:xfrm flipH="1">
            <a:off x="513687" y="2563082"/>
            <a:ext cx="241478" cy="237530"/>
          </a:xfrm>
          <a:prstGeom prst="line">
            <a:avLst/>
          </a:prstGeom>
        </p:spPr>
        <p:style>
          <a:lnRef idx="2">
            <a:schemeClr val="dk1"/>
          </a:lnRef>
          <a:fillRef idx="0">
            <a:schemeClr val="dk1"/>
          </a:fillRef>
          <a:effectRef idx="1">
            <a:schemeClr val="dk1"/>
          </a:effectRef>
          <a:fontRef idx="minor">
            <a:schemeClr val="tx1"/>
          </a:fontRef>
        </p:style>
      </p:cxnSp>
      <p:cxnSp>
        <p:nvCxnSpPr>
          <p:cNvPr id="9" name="直接连接符 8">
            <a:extLst>
              <a:ext uri="{FF2B5EF4-FFF2-40B4-BE49-F238E27FC236}">
                <a16:creationId xmlns:a16="http://schemas.microsoft.com/office/drawing/2014/main" id="{02345CC4-8D27-0B81-480B-48B346830D45}"/>
              </a:ext>
            </a:extLst>
          </p:cNvPr>
          <p:cNvCxnSpPr>
            <a:cxnSpLocks/>
            <a:stCxn id="5" idx="5"/>
            <a:endCxn id="6" idx="1"/>
          </p:cNvCxnSpPr>
          <p:nvPr/>
        </p:nvCxnSpPr>
        <p:spPr>
          <a:xfrm>
            <a:off x="846091" y="2563082"/>
            <a:ext cx="213874" cy="277284"/>
          </a:xfrm>
          <a:prstGeom prst="line">
            <a:avLst/>
          </a:prstGeom>
        </p:spPr>
        <p:style>
          <a:lnRef idx="2">
            <a:schemeClr val="dk1"/>
          </a:lnRef>
          <a:fillRef idx="0">
            <a:schemeClr val="dk1"/>
          </a:fillRef>
          <a:effectRef idx="1">
            <a:schemeClr val="dk1"/>
          </a:effectRef>
          <a:fontRef idx="minor">
            <a:schemeClr val="tx1"/>
          </a:fontRef>
        </p:style>
      </p:cxnSp>
      <p:cxnSp>
        <p:nvCxnSpPr>
          <p:cNvPr id="10" name="直接连接符 9">
            <a:extLst>
              <a:ext uri="{FF2B5EF4-FFF2-40B4-BE49-F238E27FC236}">
                <a16:creationId xmlns:a16="http://schemas.microsoft.com/office/drawing/2014/main" id="{AF7D7A1C-B506-A2F7-6F13-8AB742FB1BEC}"/>
              </a:ext>
            </a:extLst>
          </p:cNvPr>
          <p:cNvCxnSpPr>
            <a:cxnSpLocks/>
          </p:cNvCxnSpPr>
          <p:nvPr/>
        </p:nvCxnSpPr>
        <p:spPr>
          <a:xfrm>
            <a:off x="559150" y="2916466"/>
            <a:ext cx="131721" cy="292580"/>
          </a:xfrm>
          <a:prstGeom prst="line">
            <a:avLst/>
          </a:prstGeom>
        </p:spPr>
        <p:style>
          <a:lnRef idx="2">
            <a:schemeClr val="dk1"/>
          </a:lnRef>
          <a:fillRef idx="0">
            <a:schemeClr val="dk1"/>
          </a:fillRef>
          <a:effectRef idx="1">
            <a:schemeClr val="dk1"/>
          </a:effectRef>
          <a:fontRef idx="minor">
            <a:schemeClr val="tx1"/>
          </a:fontRef>
        </p:style>
      </p:cxnSp>
      <p:cxnSp>
        <p:nvCxnSpPr>
          <p:cNvPr id="11" name="直接连接符 10">
            <a:extLst>
              <a:ext uri="{FF2B5EF4-FFF2-40B4-BE49-F238E27FC236}">
                <a16:creationId xmlns:a16="http://schemas.microsoft.com/office/drawing/2014/main" id="{D79E7301-D101-F4F5-7CC7-BE2D9C3783A7}"/>
              </a:ext>
            </a:extLst>
          </p:cNvPr>
          <p:cNvCxnSpPr>
            <a:cxnSpLocks/>
            <a:stCxn id="6" idx="3"/>
          </p:cNvCxnSpPr>
          <p:nvPr/>
        </p:nvCxnSpPr>
        <p:spPr>
          <a:xfrm flipH="1">
            <a:off x="781797" y="2936343"/>
            <a:ext cx="278168" cy="272703"/>
          </a:xfrm>
          <a:prstGeom prst="line">
            <a:avLst/>
          </a:prstGeom>
        </p:spPr>
        <p:style>
          <a:lnRef idx="2">
            <a:schemeClr val="dk1"/>
          </a:lnRef>
          <a:fillRef idx="0">
            <a:schemeClr val="dk1"/>
          </a:fillRef>
          <a:effectRef idx="1">
            <a:schemeClr val="dk1"/>
          </a:effectRef>
          <a:fontRef idx="minor">
            <a:schemeClr val="tx1"/>
          </a:fontRef>
        </p:style>
      </p:cxnSp>
      <p:cxnSp>
        <p:nvCxnSpPr>
          <p:cNvPr id="12" name="直接连接符 11">
            <a:extLst>
              <a:ext uri="{FF2B5EF4-FFF2-40B4-BE49-F238E27FC236}">
                <a16:creationId xmlns:a16="http://schemas.microsoft.com/office/drawing/2014/main" id="{846C774D-DF7B-7884-9179-F349D6D2F40F}"/>
              </a:ext>
            </a:extLst>
          </p:cNvPr>
          <p:cNvCxnSpPr>
            <a:cxnSpLocks/>
            <a:stCxn id="21" idx="2"/>
            <a:endCxn id="6" idx="7"/>
          </p:cNvCxnSpPr>
          <p:nvPr/>
        </p:nvCxnSpPr>
        <p:spPr>
          <a:xfrm flipH="1">
            <a:off x="1150891" y="2810811"/>
            <a:ext cx="247571" cy="29555"/>
          </a:xfrm>
          <a:prstGeom prst="line">
            <a:avLst/>
          </a:prstGeom>
        </p:spPr>
        <p:style>
          <a:lnRef idx="2">
            <a:schemeClr val="dk1"/>
          </a:lnRef>
          <a:fillRef idx="0">
            <a:schemeClr val="dk1"/>
          </a:fillRef>
          <a:effectRef idx="1">
            <a:schemeClr val="dk1"/>
          </a:effectRef>
          <a:fontRef idx="minor">
            <a:schemeClr val="tx1"/>
          </a:fontRef>
        </p:style>
      </p:cxnSp>
      <p:cxnSp>
        <p:nvCxnSpPr>
          <p:cNvPr id="13" name="直接连接符 12">
            <a:extLst>
              <a:ext uri="{FF2B5EF4-FFF2-40B4-BE49-F238E27FC236}">
                <a16:creationId xmlns:a16="http://schemas.microsoft.com/office/drawing/2014/main" id="{0F5AF758-6257-2A12-C0B6-578D9DCA40F4}"/>
              </a:ext>
            </a:extLst>
          </p:cNvPr>
          <p:cNvCxnSpPr>
            <a:cxnSpLocks/>
            <a:stCxn id="7" idx="0"/>
            <a:endCxn id="6" idx="4"/>
          </p:cNvCxnSpPr>
          <p:nvPr/>
        </p:nvCxnSpPr>
        <p:spPr>
          <a:xfrm flipH="1" flipV="1">
            <a:off x="1105428" y="2956220"/>
            <a:ext cx="53914" cy="302163"/>
          </a:xfrm>
          <a:prstGeom prst="line">
            <a:avLst/>
          </a:prstGeom>
        </p:spPr>
        <p:style>
          <a:lnRef idx="2">
            <a:schemeClr val="dk1"/>
          </a:lnRef>
          <a:fillRef idx="0">
            <a:schemeClr val="dk1"/>
          </a:fillRef>
          <a:effectRef idx="1">
            <a:schemeClr val="dk1"/>
          </a:effectRef>
          <a:fontRef idx="minor">
            <a:schemeClr val="tx1"/>
          </a:fontRef>
        </p:style>
      </p:cxnSp>
      <p:cxnSp>
        <p:nvCxnSpPr>
          <p:cNvPr id="14" name="直接连接符 13">
            <a:extLst>
              <a:ext uri="{FF2B5EF4-FFF2-40B4-BE49-F238E27FC236}">
                <a16:creationId xmlns:a16="http://schemas.microsoft.com/office/drawing/2014/main" id="{8797CDB9-363E-52A3-F692-EB92411B0BCF}"/>
              </a:ext>
            </a:extLst>
          </p:cNvPr>
          <p:cNvCxnSpPr>
            <a:cxnSpLocks/>
            <a:stCxn id="20" idx="1"/>
            <a:endCxn id="6" idx="5"/>
          </p:cNvCxnSpPr>
          <p:nvPr/>
        </p:nvCxnSpPr>
        <p:spPr>
          <a:xfrm flipH="1" flipV="1">
            <a:off x="1150891" y="2936343"/>
            <a:ext cx="341209" cy="144561"/>
          </a:xfrm>
          <a:prstGeom prst="line">
            <a:avLst/>
          </a:prstGeom>
        </p:spPr>
        <p:style>
          <a:lnRef idx="2">
            <a:schemeClr val="dk1"/>
          </a:lnRef>
          <a:fillRef idx="0">
            <a:schemeClr val="dk1"/>
          </a:fillRef>
          <a:effectRef idx="1">
            <a:schemeClr val="dk1"/>
          </a:effectRef>
          <a:fontRef idx="minor">
            <a:schemeClr val="tx1"/>
          </a:fontRef>
        </p:style>
      </p:cxnSp>
      <p:cxnSp>
        <p:nvCxnSpPr>
          <p:cNvPr id="15" name="直接连接符 14">
            <a:extLst>
              <a:ext uri="{FF2B5EF4-FFF2-40B4-BE49-F238E27FC236}">
                <a16:creationId xmlns:a16="http://schemas.microsoft.com/office/drawing/2014/main" id="{91DCDF7F-A085-B3EC-3E7E-A99C70E9548A}"/>
              </a:ext>
            </a:extLst>
          </p:cNvPr>
          <p:cNvCxnSpPr>
            <a:cxnSpLocks/>
            <a:stCxn id="21" idx="5"/>
            <a:endCxn id="20" idx="0"/>
          </p:cNvCxnSpPr>
          <p:nvPr/>
        </p:nvCxnSpPr>
        <p:spPr>
          <a:xfrm>
            <a:off x="1508219" y="2858799"/>
            <a:ext cx="29344" cy="202228"/>
          </a:xfrm>
          <a:prstGeom prst="line">
            <a:avLst/>
          </a:prstGeom>
        </p:spPr>
        <p:style>
          <a:lnRef idx="2">
            <a:schemeClr val="dk1"/>
          </a:lnRef>
          <a:fillRef idx="0">
            <a:schemeClr val="dk1"/>
          </a:fillRef>
          <a:effectRef idx="1">
            <a:schemeClr val="dk1"/>
          </a:effectRef>
          <a:fontRef idx="minor">
            <a:schemeClr val="tx1"/>
          </a:fontRef>
        </p:style>
      </p:cxnSp>
      <p:cxnSp>
        <p:nvCxnSpPr>
          <p:cNvPr id="16" name="直接连接符 15">
            <a:extLst>
              <a:ext uri="{FF2B5EF4-FFF2-40B4-BE49-F238E27FC236}">
                <a16:creationId xmlns:a16="http://schemas.microsoft.com/office/drawing/2014/main" id="{2332EA37-19D0-8CA1-48BF-E6FC9CB01B7B}"/>
              </a:ext>
            </a:extLst>
          </p:cNvPr>
          <p:cNvCxnSpPr>
            <a:cxnSpLocks/>
            <a:stCxn id="5" idx="4"/>
          </p:cNvCxnSpPr>
          <p:nvPr/>
        </p:nvCxnSpPr>
        <p:spPr>
          <a:xfrm flipH="1">
            <a:off x="736334" y="2582959"/>
            <a:ext cx="64294" cy="606210"/>
          </a:xfrm>
          <a:prstGeom prst="line">
            <a:avLst/>
          </a:prstGeom>
        </p:spPr>
        <p:style>
          <a:lnRef idx="2">
            <a:schemeClr val="dk1"/>
          </a:lnRef>
          <a:fillRef idx="0">
            <a:schemeClr val="dk1"/>
          </a:fillRef>
          <a:effectRef idx="1">
            <a:schemeClr val="dk1"/>
          </a:effectRef>
          <a:fontRef idx="minor">
            <a:schemeClr val="tx1"/>
          </a:fontRef>
        </p:style>
      </p:cxnSp>
      <p:cxnSp>
        <p:nvCxnSpPr>
          <p:cNvPr id="17" name="直接连接符 16">
            <a:extLst>
              <a:ext uri="{FF2B5EF4-FFF2-40B4-BE49-F238E27FC236}">
                <a16:creationId xmlns:a16="http://schemas.microsoft.com/office/drawing/2014/main" id="{EB2232BA-7C45-E073-5101-454BA6F39FD1}"/>
              </a:ext>
            </a:extLst>
          </p:cNvPr>
          <p:cNvCxnSpPr>
            <a:cxnSpLocks/>
            <a:endCxn id="7" idx="2"/>
          </p:cNvCxnSpPr>
          <p:nvPr/>
        </p:nvCxnSpPr>
        <p:spPr>
          <a:xfrm>
            <a:off x="780078" y="3304893"/>
            <a:ext cx="314970" cy="21356"/>
          </a:xfrm>
          <a:prstGeom prst="line">
            <a:avLst/>
          </a:prstGeom>
        </p:spPr>
        <p:style>
          <a:lnRef idx="2">
            <a:schemeClr val="dk1"/>
          </a:lnRef>
          <a:fillRef idx="0">
            <a:schemeClr val="dk1"/>
          </a:fillRef>
          <a:effectRef idx="1">
            <a:schemeClr val="dk1"/>
          </a:effectRef>
          <a:fontRef idx="minor">
            <a:schemeClr val="tx1"/>
          </a:fontRef>
        </p:style>
      </p:cxnSp>
      <p:sp>
        <p:nvSpPr>
          <p:cNvPr id="18" name="椭圆 17">
            <a:extLst>
              <a:ext uri="{FF2B5EF4-FFF2-40B4-BE49-F238E27FC236}">
                <a16:creationId xmlns:a16="http://schemas.microsoft.com/office/drawing/2014/main" id="{A81A24FF-DC4A-4CC3-1BF1-5914D38027DF}"/>
              </a:ext>
            </a:extLst>
          </p:cNvPr>
          <p:cNvSpPr/>
          <p:nvPr/>
        </p:nvSpPr>
        <p:spPr>
          <a:xfrm>
            <a:off x="666796" y="3192640"/>
            <a:ext cx="128588" cy="135731"/>
          </a:xfrm>
          <a:prstGeom prst="ellipse">
            <a:avLst/>
          </a:prstGeom>
          <a:solidFill>
            <a:srgbClr val="FFE6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a:latin typeface="Times New Roman" panose="02020603050405020304" pitchFamily="18" charset="0"/>
              <a:cs typeface="Times New Roman" panose="02020603050405020304" pitchFamily="18" charset="0"/>
            </a:endParaRPr>
          </a:p>
        </p:txBody>
      </p:sp>
      <p:sp>
        <p:nvSpPr>
          <p:cNvPr id="19" name="椭圆 18">
            <a:extLst>
              <a:ext uri="{FF2B5EF4-FFF2-40B4-BE49-F238E27FC236}">
                <a16:creationId xmlns:a16="http://schemas.microsoft.com/office/drawing/2014/main" id="{091709AE-9DAB-A232-32A6-EFAB69135D57}"/>
              </a:ext>
            </a:extLst>
          </p:cNvPr>
          <p:cNvSpPr/>
          <p:nvPr/>
        </p:nvSpPr>
        <p:spPr>
          <a:xfrm>
            <a:off x="477232" y="2783624"/>
            <a:ext cx="128588" cy="135731"/>
          </a:xfrm>
          <a:prstGeom prst="ellipse">
            <a:avLst/>
          </a:prstGeom>
          <a:solidFill>
            <a:srgbClr val="FFE6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dirty="0">
              <a:latin typeface="Times New Roman" panose="02020603050405020304" pitchFamily="18" charset="0"/>
              <a:cs typeface="Times New Roman" panose="02020603050405020304" pitchFamily="18" charset="0"/>
            </a:endParaRPr>
          </a:p>
        </p:txBody>
      </p:sp>
      <p:sp>
        <p:nvSpPr>
          <p:cNvPr id="20" name="椭圆 19">
            <a:extLst>
              <a:ext uri="{FF2B5EF4-FFF2-40B4-BE49-F238E27FC236}">
                <a16:creationId xmlns:a16="http://schemas.microsoft.com/office/drawing/2014/main" id="{515CFB6B-4CC2-67A1-D00B-52D17C7969B8}"/>
              </a:ext>
            </a:extLst>
          </p:cNvPr>
          <p:cNvSpPr/>
          <p:nvPr/>
        </p:nvSpPr>
        <p:spPr>
          <a:xfrm>
            <a:off x="1473269" y="3061027"/>
            <a:ext cx="128588" cy="135731"/>
          </a:xfrm>
          <a:prstGeom prst="ellipse">
            <a:avLst/>
          </a:prstGeom>
          <a:solidFill>
            <a:srgbClr val="E3EE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a:latin typeface="Times New Roman" panose="02020603050405020304" pitchFamily="18" charset="0"/>
              <a:cs typeface="Times New Roman" panose="02020603050405020304" pitchFamily="18" charset="0"/>
            </a:endParaRPr>
          </a:p>
        </p:txBody>
      </p:sp>
      <p:sp>
        <p:nvSpPr>
          <p:cNvPr id="21" name="椭圆 20">
            <a:extLst>
              <a:ext uri="{FF2B5EF4-FFF2-40B4-BE49-F238E27FC236}">
                <a16:creationId xmlns:a16="http://schemas.microsoft.com/office/drawing/2014/main" id="{FCA17447-0935-069C-213C-424A5D80B724}"/>
              </a:ext>
            </a:extLst>
          </p:cNvPr>
          <p:cNvSpPr/>
          <p:nvPr/>
        </p:nvSpPr>
        <p:spPr>
          <a:xfrm>
            <a:off x="1398462" y="2742945"/>
            <a:ext cx="128588" cy="135731"/>
          </a:xfrm>
          <a:prstGeom prst="ellipse">
            <a:avLst/>
          </a:prstGeom>
          <a:solidFill>
            <a:srgbClr val="E3EEF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a:latin typeface="Times New Roman" panose="02020603050405020304" pitchFamily="18" charset="0"/>
              <a:cs typeface="Times New Roman" panose="02020603050405020304" pitchFamily="18" charset="0"/>
            </a:endParaRPr>
          </a:p>
        </p:txBody>
      </p:sp>
      <p:sp>
        <p:nvSpPr>
          <p:cNvPr id="22" name="文本框 21">
            <a:extLst>
              <a:ext uri="{FF2B5EF4-FFF2-40B4-BE49-F238E27FC236}">
                <a16:creationId xmlns:a16="http://schemas.microsoft.com/office/drawing/2014/main" id="{D185235D-34E3-796D-0562-1D0CD881C2AB}"/>
              </a:ext>
            </a:extLst>
          </p:cNvPr>
          <p:cNvSpPr txBox="1"/>
          <p:nvPr/>
        </p:nvSpPr>
        <p:spPr>
          <a:xfrm>
            <a:off x="961497" y="2744650"/>
            <a:ext cx="292068" cy="276999"/>
          </a:xfrm>
          <a:prstGeom prst="rect">
            <a:avLst/>
          </a:prstGeom>
          <a:noFill/>
        </p:spPr>
        <p:txBody>
          <a:bodyPr wrap="none" rtlCol="0">
            <a:spAutoFit/>
          </a:bodyPr>
          <a:lstStyle/>
          <a:p>
            <a:r>
              <a:rPr lang="en-US" altLang="zh-CN" sz="1200" b="1" dirty="0">
                <a:cs typeface="Times New Roman" panose="02020603050405020304" pitchFamily="18" charset="0"/>
              </a:rPr>
              <a:t>+</a:t>
            </a:r>
            <a:endParaRPr lang="zh-CN" altLang="en-US" sz="1200" b="1" dirty="0">
              <a:cs typeface="Times New Roman" panose="02020603050405020304" pitchFamily="18" charset="0"/>
            </a:endParaRPr>
          </a:p>
        </p:txBody>
      </p:sp>
      <p:cxnSp>
        <p:nvCxnSpPr>
          <p:cNvPr id="23" name="直接连接符 22">
            <a:extLst>
              <a:ext uri="{FF2B5EF4-FFF2-40B4-BE49-F238E27FC236}">
                <a16:creationId xmlns:a16="http://schemas.microsoft.com/office/drawing/2014/main" id="{5E1CEB06-198D-A2DD-EE53-EF1D812C349F}"/>
              </a:ext>
            </a:extLst>
          </p:cNvPr>
          <p:cNvCxnSpPr>
            <a:cxnSpLocks/>
          </p:cNvCxnSpPr>
          <p:nvPr/>
        </p:nvCxnSpPr>
        <p:spPr>
          <a:xfrm flipH="1">
            <a:off x="1116163" y="2517857"/>
            <a:ext cx="34728" cy="311085"/>
          </a:xfrm>
          <a:prstGeom prst="line">
            <a:avLst/>
          </a:prstGeom>
        </p:spPr>
        <p:style>
          <a:lnRef idx="2">
            <a:schemeClr val="dk1"/>
          </a:lnRef>
          <a:fillRef idx="0">
            <a:schemeClr val="dk1"/>
          </a:fillRef>
          <a:effectRef idx="1">
            <a:schemeClr val="dk1"/>
          </a:effectRef>
          <a:fontRef idx="minor">
            <a:schemeClr val="tx1"/>
          </a:fontRef>
        </p:style>
      </p:cxnSp>
      <p:sp>
        <p:nvSpPr>
          <p:cNvPr id="24" name="椭圆 23">
            <a:extLst>
              <a:ext uri="{FF2B5EF4-FFF2-40B4-BE49-F238E27FC236}">
                <a16:creationId xmlns:a16="http://schemas.microsoft.com/office/drawing/2014/main" id="{C7F1F340-3A14-4E4F-B2A8-90EFB292D806}"/>
              </a:ext>
            </a:extLst>
          </p:cNvPr>
          <p:cNvSpPr/>
          <p:nvPr/>
        </p:nvSpPr>
        <p:spPr>
          <a:xfrm>
            <a:off x="1093304" y="2429439"/>
            <a:ext cx="128588" cy="135731"/>
          </a:xfrm>
          <a:prstGeom prst="ellipse">
            <a:avLst/>
          </a:prstGeom>
          <a:solidFill>
            <a:srgbClr val="FFE699"/>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050" dirty="0">
              <a:latin typeface="Times New Roman" panose="02020603050405020304" pitchFamily="18" charset="0"/>
              <a:cs typeface="Times New Roman" panose="02020603050405020304" pitchFamily="18" charset="0"/>
            </a:endParaRPr>
          </a:p>
        </p:txBody>
      </p:sp>
      <p:sp>
        <p:nvSpPr>
          <p:cNvPr id="25" name="文本框 24">
            <a:extLst>
              <a:ext uri="{FF2B5EF4-FFF2-40B4-BE49-F238E27FC236}">
                <a16:creationId xmlns:a16="http://schemas.microsoft.com/office/drawing/2014/main" id="{23C9C8DA-2EEC-38F3-AABE-08112ED0683E}"/>
              </a:ext>
            </a:extLst>
          </p:cNvPr>
          <p:cNvSpPr txBox="1"/>
          <p:nvPr/>
        </p:nvSpPr>
        <p:spPr>
          <a:xfrm>
            <a:off x="408082" y="2672840"/>
            <a:ext cx="274434" cy="307777"/>
          </a:xfrm>
          <a:prstGeom prst="rect">
            <a:avLst/>
          </a:prstGeom>
          <a:noFill/>
        </p:spPr>
        <p:txBody>
          <a:bodyPr wrap="none" rtlCol="0">
            <a:spAutoFit/>
          </a:bodyPr>
          <a:lstStyle/>
          <a:p>
            <a:r>
              <a:rPr lang="en-US" altLang="zh-CN" sz="1400" b="1" dirty="0"/>
              <a:t>-</a:t>
            </a:r>
            <a:endParaRPr lang="zh-CN" altLang="en-US" sz="1400" b="1" dirty="0"/>
          </a:p>
        </p:txBody>
      </p:sp>
      <p:sp>
        <p:nvSpPr>
          <p:cNvPr id="26" name="文本框 25">
            <a:extLst>
              <a:ext uri="{FF2B5EF4-FFF2-40B4-BE49-F238E27FC236}">
                <a16:creationId xmlns:a16="http://schemas.microsoft.com/office/drawing/2014/main" id="{ED21A854-3A0A-FED1-3F21-5EC1631D221A}"/>
              </a:ext>
            </a:extLst>
          </p:cNvPr>
          <p:cNvSpPr txBox="1"/>
          <p:nvPr/>
        </p:nvSpPr>
        <p:spPr>
          <a:xfrm>
            <a:off x="1320597" y="2671865"/>
            <a:ext cx="292068" cy="276999"/>
          </a:xfrm>
          <a:prstGeom prst="rect">
            <a:avLst/>
          </a:prstGeom>
          <a:noFill/>
        </p:spPr>
        <p:txBody>
          <a:bodyPr wrap="none" rtlCol="0">
            <a:spAutoFit/>
          </a:bodyPr>
          <a:lstStyle/>
          <a:p>
            <a:r>
              <a:rPr lang="en-US" altLang="zh-CN" sz="1200" b="1" dirty="0">
                <a:cs typeface="Times New Roman" panose="02020603050405020304" pitchFamily="18" charset="0"/>
              </a:rPr>
              <a:t>+</a:t>
            </a:r>
            <a:endParaRPr lang="zh-CN" altLang="en-US" sz="1200" b="1" dirty="0">
              <a:cs typeface="Times New Roman" panose="02020603050405020304" pitchFamily="18" charset="0"/>
            </a:endParaRPr>
          </a:p>
        </p:txBody>
      </p:sp>
      <p:sp>
        <p:nvSpPr>
          <p:cNvPr id="27" name="文本框 26">
            <a:extLst>
              <a:ext uri="{FF2B5EF4-FFF2-40B4-BE49-F238E27FC236}">
                <a16:creationId xmlns:a16="http://schemas.microsoft.com/office/drawing/2014/main" id="{35D07E2A-7221-EA8B-16E0-969F24BDEFD1}"/>
              </a:ext>
            </a:extLst>
          </p:cNvPr>
          <p:cNvSpPr txBox="1"/>
          <p:nvPr/>
        </p:nvSpPr>
        <p:spPr>
          <a:xfrm>
            <a:off x="604074" y="3089377"/>
            <a:ext cx="274434" cy="307777"/>
          </a:xfrm>
          <a:prstGeom prst="rect">
            <a:avLst/>
          </a:prstGeom>
          <a:noFill/>
        </p:spPr>
        <p:txBody>
          <a:bodyPr wrap="none" rtlCol="0">
            <a:spAutoFit/>
          </a:bodyPr>
          <a:lstStyle/>
          <a:p>
            <a:r>
              <a:rPr lang="en-US" altLang="zh-CN" sz="1400" b="1" dirty="0"/>
              <a:t>-</a:t>
            </a:r>
            <a:endParaRPr lang="zh-CN" altLang="en-US" sz="1400" b="1" dirty="0"/>
          </a:p>
        </p:txBody>
      </p:sp>
      <p:sp>
        <p:nvSpPr>
          <p:cNvPr id="28" name="矩形 27">
            <a:extLst>
              <a:ext uri="{FF2B5EF4-FFF2-40B4-BE49-F238E27FC236}">
                <a16:creationId xmlns:a16="http://schemas.microsoft.com/office/drawing/2014/main" id="{29855B7F-09A0-3A99-252B-2D318BE917D8}"/>
              </a:ext>
            </a:extLst>
          </p:cNvPr>
          <p:cNvSpPr/>
          <p:nvPr/>
        </p:nvSpPr>
        <p:spPr>
          <a:xfrm>
            <a:off x="423603" y="2349938"/>
            <a:ext cx="1211944" cy="1065535"/>
          </a:xfrm>
          <a:prstGeom prst="rect">
            <a:avLst/>
          </a:prstGeom>
          <a:noFill/>
          <a:ln>
            <a:solidFill>
              <a:schemeClr val="tx1"/>
            </a:solidFill>
            <a:prstDash val="lg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BC2134A0-7523-FD4C-9190-7A827E42BF84}"/>
              </a:ext>
            </a:extLst>
          </p:cNvPr>
          <p:cNvSpPr/>
          <p:nvPr/>
        </p:nvSpPr>
        <p:spPr>
          <a:xfrm>
            <a:off x="2305248" y="2403929"/>
            <a:ext cx="1665845" cy="102507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非法模型</a:t>
            </a:r>
          </a:p>
        </p:txBody>
      </p:sp>
      <p:cxnSp>
        <p:nvCxnSpPr>
          <p:cNvPr id="31" name="直接箭头连接符 30">
            <a:extLst>
              <a:ext uri="{FF2B5EF4-FFF2-40B4-BE49-F238E27FC236}">
                <a16:creationId xmlns:a16="http://schemas.microsoft.com/office/drawing/2014/main" id="{5118AF47-5301-8436-B2B7-55F8D108B004}"/>
              </a:ext>
            </a:extLst>
          </p:cNvPr>
          <p:cNvCxnSpPr>
            <a:cxnSpLocks/>
          </p:cNvCxnSpPr>
          <p:nvPr/>
        </p:nvCxnSpPr>
        <p:spPr>
          <a:xfrm>
            <a:off x="1727260" y="2879086"/>
            <a:ext cx="502327"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4" name="直接箭头连接符 33">
            <a:extLst>
              <a:ext uri="{FF2B5EF4-FFF2-40B4-BE49-F238E27FC236}">
                <a16:creationId xmlns:a16="http://schemas.microsoft.com/office/drawing/2014/main" id="{60278DA6-B265-6893-724A-BC42CFBB95B7}"/>
              </a:ext>
            </a:extLst>
          </p:cNvPr>
          <p:cNvCxnSpPr>
            <a:cxnSpLocks/>
            <a:stCxn id="29" idx="3"/>
          </p:cNvCxnSpPr>
          <p:nvPr/>
        </p:nvCxnSpPr>
        <p:spPr>
          <a:xfrm>
            <a:off x="3971093" y="2916466"/>
            <a:ext cx="669701"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6" name="矩形 35">
            <a:extLst>
              <a:ext uri="{FF2B5EF4-FFF2-40B4-BE49-F238E27FC236}">
                <a16:creationId xmlns:a16="http://schemas.microsoft.com/office/drawing/2014/main" id="{ED7DD198-E0CC-A4FE-F79F-DE9A5FA1D431}"/>
              </a:ext>
            </a:extLst>
          </p:cNvPr>
          <p:cNvSpPr/>
          <p:nvPr/>
        </p:nvSpPr>
        <p:spPr>
          <a:xfrm>
            <a:off x="4787701" y="2403929"/>
            <a:ext cx="1665845" cy="10250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图重构器</a:t>
            </a:r>
          </a:p>
        </p:txBody>
      </p:sp>
      <p:sp>
        <p:nvSpPr>
          <p:cNvPr id="37" name="矩形 36">
            <a:extLst>
              <a:ext uri="{FF2B5EF4-FFF2-40B4-BE49-F238E27FC236}">
                <a16:creationId xmlns:a16="http://schemas.microsoft.com/office/drawing/2014/main" id="{F9EB7F6D-F21E-9039-3351-0D9E2C83711F}"/>
              </a:ext>
            </a:extLst>
          </p:cNvPr>
          <p:cNvSpPr/>
          <p:nvPr/>
        </p:nvSpPr>
        <p:spPr>
          <a:xfrm>
            <a:off x="7160786" y="1219086"/>
            <a:ext cx="1665845" cy="10250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dirty="0" err="1"/>
              <a:t>LLM+Prompt</a:t>
            </a:r>
            <a:r>
              <a:rPr lang="zh-CN" altLang="en-US" dirty="0"/>
              <a:t>识别文本属性相似度</a:t>
            </a:r>
          </a:p>
        </p:txBody>
      </p:sp>
      <p:sp>
        <p:nvSpPr>
          <p:cNvPr id="39" name="矩形 38">
            <a:extLst>
              <a:ext uri="{FF2B5EF4-FFF2-40B4-BE49-F238E27FC236}">
                <a16:creationId xmlns:a16="http://schemas.microsoft.com/office/drawing/2014/main" id="{D5C25BE9-EB08-BBCC-68AD-54D564F576BA}"/>
              </a:ext>
            </a:extLst>
          </p:cNvPr>
          <p:cNvSpPr/>
          <p:nvPr/>
        </p:nvSpPr>
        <p:spPr>
          <a:xfrm>
            <a:off x="7160786" y="2985350"/>
            <a:ext cx="2116666" cy="10250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结构相似比较器</a:t>
            </a:r>
            <a:endParaRPr lang="en-US" altLang="zh-CN" dirty="0"/>
          </a:p>
          <a:p>
            <a:pPr algn="ctr"/>
            <a:r>
              <a:rPr lang="zh-CN" altLang="en-US" dirty="0"/>
              <a:t>（</a:t>
            </a:r>
            <a:r>
              <a:rPr lang="en-US" altLang="zh-CN" dirty="0"/>
              <a:t>GNN/LLM+PROMPT</a:t>
            </a:r>
            <a:r>
              <a:rPr lang="zh-CN" altLang="en-US" dirty="0"/>
              <a:t>）</a:t>
            </a:r>
          </a:p>
        </p:txBody>
      </p:sp>
      <p:cxnSp>
        <p:nvCxnSpPr>
          <p:cNvPr id="41" name="直接箭头连接符 40">
            <a:extLst>
              <a:ext uri="{FF2B5EF4-FFF2-40B4-BE49-F238E27FC236}">
                <a16:creationId xmlns:a16="http://schemas.microsoft.com/office/drawing/2014/main" id="{9917A99A-47AB-D18F-2053-5843787D296F}"/>
              </a:ext>
            </a:extLst>
          </p:cNvPr>
          <p:cNvCxnSpPr>
            <a:stCxn id="36" idx="3"/>
            <a:endCxn id="37" idx="1"/>
          </p:cNvCxnSpPr>
          <p:nvPr/>
        </p:nvCxnSpPr>
        <p:spPr>
          <a:xfrm flipV="1">
            <a:off x="6453546" y="1731622"/>
            <a:ext cx="707240" cy="118484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直接箭头连接符 42">
            <a:extLst>
              <a:ext uri="{FF2B5EF4-FFF2-40B4-BE49-F238E27FC236}">
                <a16:creationId xmlns:a16="http://schemas.microsoft.com/office/drawing/2014/main" id="{B2200B4E-5822-96AD-9101-9311E1201917}"/>
              </a:ext>
            </a:extLst>
          </p:cNvPr>
          <p:cNvCxnSpPr>
            <a:cxnSpLocks/>
            <a:stCxn id="36" idx="3"/>
            <a:endCxn id="39" idx="1"/>
          </p:cNvCxnSpPr>
          <p:nvPr/>
        </p:nvCxnSpPr>
        <p:spPr>
          <a:xfrm>
            <a:off x="6453546" y="2916465"/>
            <a:ext cx="707240" cy="58142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5" name="直接箭头连接符 44">
            <a:extLst>
              <a:ext uri="{FF2B5EF4-FFF2-40B4-BE49-F238E27FC236}">
                <a16:creationId xmlns:a16="http://schemas.microsoft.com/office/drawing/2014/main" id="{62F9B063-F26C-F408-B5CE-B373C070E2C2}"/>
              </a:ext>
            </a:extLst>
          </p:cNvPr>
          <p:cNvCxnSpPr>
            <a:stCxn id="37" idx="3"/>
          </p:cNvCxnSpPr>
          <p:nvPr/>
        </p:nvCxnSpPr>
        <p:spPr>
          <a:xfrm>
            <a:off x="8826631" y="1731622"/>
            <a:ext cx="1027593" cy="101132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7" name="直接箭头连接符 46">
            <a:extLst>
              <a:ext uri="{FF2B5EF4-FFF2-40B4-BE49-F238E27FC236}">
                <a16:creationId xmlns:a16="http://schemas.microsoft.com/office/drawing/2014/main" id="{7A5BFEC7-982A-A2F6-DA5A-940E28C07599}"/>
              </a:ext>
            </a:extLst>
          </p:cNvPr>
          <p:cNvCxnSpPr>
            <a:cxnSpLocks/>
            <a:stCxn id="39" idx="3"/>
          </p:cNvCxnSpPr>
          <p:nvPr/>
        </p:nvCxnSpPr>
        <p:spPr>
          <a:xfrm flipV="1">
            <a:off x="9277452" y="2783624"/>
            <a:ext cx="567442" cy="71426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8" name="矩形 47">
            <a:extLst>
              <a:ext uri="{FF2B5EF4-FFF2-40B4-BE49-F238E27FC236}">
                <a16:creationId xmlns:a16="http://schemas.microsoft.com/office/drawing/2014/main" id="{80CAAD48-691F-0775-0B37-1C4E96015787}"/>
              </a:ext>
            </a:extLst>
          </p:cNvPr>
          <p:cNvSpPr/>
          <p:nvPr/>
        </p:nvSpPr>
        <p:spPr>
          <a:xfrm>
            <a:off x="9984692" y="2210190"/>
            <a:ext cx="1665845" cy="102507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dirty="0"/>
              <a:t>数据权属</a:t>
            </a:r>
          </a:p>
        </p:txBody>
      </p:sp>
      <p:sp>
        <p:nvSpPr>
          <p:cNvPr id="2" name="文本框 1">
            <a:extLst>
              <a:ext uri="{FF2B5EF4-FFF2-40B4-BE49-F238E27FC236}">
                <a16:creationId xmlns:a16="http://schemas.microsoft.com/office/drawing/2014/main" id="{942ECB8B-14C5-C4C9-4C8E-1546249DEA91}"/>
              </a:ext>
            </a:extLst>
          </p:cNvPr>
          <p:cNvSpPr txBox="1"/>
          <p:nvPr/>
        </p:nvSpPr>
        <p:spPr>
          <a:xfrm>
            <a:off x="59634" y="52095"/>
            <a:ext cx="1338828" cy="369332"/>
          </a:xfrm>
          <a:prstGeom prst="rect">
            <a:avLst/>
          </a:prstGeom>
          <a:noFill/>
        </p:spPr>
        <p:txBody>
          <a:bodyPr wrap="none" rtlCol="0">
            <a:spAutoFit/>
          </a:bodyPr>
          <a:lstStyle/>
          <a:p>
            <a:r>
              <a:rPr lang="zh-CN" altLang="en-US" dirty="0"/>
              <a:t>图数据保护</a:t>
            </a:r>
          </a:p>
        </p:txBody>
      </p:sp>
      <p:sp>
        <p:nvSpPr>
          <p:cNvPr id="3" name="文本框 2">
            <a:extLst>
              <a:ext uri="{FF2B5EF4-FFF2-40B4-BE49-F238E27FC236}">
                <a16:creationId xmlns:a16="http://schemas.microsoft.com/office/drawing/2014/main" id="{762794E8-523E-224F-1CC9-0C9B4D3F8090}"/>
              </a:ext>
            </a:extLst>
          </p:cNvPr>
          <p:cNvSpPr txBox="1"/>
          <p:nvPr/>
        </p:nvSpPr>
        <p:spPr>
          <a:xfrm>
            <a:off x="7439710" y="720298"/>
            <a:ext cx="1107996" cy="369332"/>
          </a:xfrm>
          <a:prstGeom prst="rect">
            <a:avLst/>
          </a:prstGeom>
          <a:noFill/>
        </p:spPr>
        <p:txBody>
          <a:bodyPr wrap="none" rtlCol="0">
            <a:spAutoFit/>
          </a:bodyPr>
          <a:lstStyle/>
          <a:p>
            <a:r>
              <a:rPr lang="zh-CN" altLang="en-US" dirty="0"/>
              <a:t>节点特征</a:t>
            </a:r>
          </a:p>
        </p:txBody>
      </p:sp>
      <p:sp>
        <p:nvSpPr>
          <p:cNvPr id="30" name="文本框 29">
            <a:extLst>
              <a:ext uri="{FF2B5EF4-FFF2-40B4-BE49-F238E27FC236}">
                <a16:creationId xmlns:a16="http://schemas.microsoft.com/office/drawing/2014/main" id="{0E790171-C3AB-DC26-31D4-17A451FCBB2E}"/>
              </a:ext>
            </a:extLst>
          </p:cNvPr>
          <p:cNvSpPr txBox="1"/>
          <p:nvPr/>
        </p:nvSpPr>
        <p:spPr>
          <a:xfrm>
            <a:off x="1660923" y="4819331"/>
            <a:ext cx="646331" cy="369332"/>
          </a:xfrm>
          <a:prstGeom prst="rect">
            <a:avLst/>
          </a:prstGeom>
          <a:noFill/>
        </p:spPr>
        <p:txBody>
          <a:bodyPr wrap="none" rtlCol="0">
            <a:spAutoFit/>
          </a:bodyPr>
          <a:lstStyle/>
          <a:p>
            <a:r>
              <a:rPr lang="zh-CN" altLang="en-US" dirty="0"/>
              <a:t>无害</a:t>
            </a:r>
          </a:p>
        </p:txBody>
      </p:sp>
      <p:sp>
        <p:nvSpPr>
          <p:cNvPr id="33" name="文本框 32">
            <a:extLst>
              <a:ext uri="{FF2B5EF4-FFF2-40B4-BE49-F238E27FC236}">
                <a16:creationId xmlns:a16="http://schemas.microsoft.com/office/drawing/2014/main" id="{0048B260-1105-B21E-7389-A6A684CE3961}"/>
              </a:ext>
            </a:extLst>
          </p:cNvPr>
          <p:cNvSpPr txBox="1"/>
          <p:nvPr/>
        </p:nvSpPr>
        <p:spPr>
          <a:xfrm>
            <a:off x="196143" y="4819331"/>
            <a:ext cx="1338828" cy="369332"/>
          </a:xfrm>
          <a:prstGeom prst="rect">
            <a:avLst/>
          </a:prstGeom>
          <a:noFill/>
        </p:spPr>
        <p:txBody>
          <a:bodyPr wrap="none" rtlCol="0">
            <a:spAutoFit/>
          </a:bodyPr>
          <a:lstStyle/>
          <a:p>
            <a:r>
              <a:rPr lang="zh-CN" altLang="en-US" dirty="0"/>
              <a:t>文本属性图</a:t>
            </a:r>
          </a:p>
        </p:txBody>
      </p:sp>
      <p:sp>
        <p:nvSpPr>
          <p:cNvPr id="35" name="文本框 34">
            <a:extLst>
              <a:ext uri="{FF2B5EF4-FFF2-40B4-BE49-F238E27FC236}">
                <a16:creationId xmlns:a16="http://schemas.microsoft.com/office/drawing/2014/main" id="{DD6C7EA1-365E-0E6F-A608-279B656AF771}"/>
              </a:ext>
            </a:extLst>
          </p:cNvPr>
          <p:cNvSpPr txBox="1"/>
          <p:nvPr/>
        </p:nvSpPr>
        <p:spPr>
          <a:xfrm>
            <a:off x="-2541" y="443299"/>
            <a:ext cx="3459601" cy="923330"/>
          </a:xfrm>
          <a:prstGeom prst="rect">
            <a:avLst/>
          </a:prstGeom>
          <a:noFill/>
        </p:spPr>
        <p:txBody>
          <a:bodyPr wrap="none" rtlCol="0">
            <a:spAutoFit/>
          </a:bodyPr>
          <a:lstStyle/>
          <a:p>
            <a:r>
              <a:rPr lang="zh-CN" altLang="en-US" dirty="0"/>
              <a:t>什么样的场景 带来的问题 </a:t>
            </a:r>
            <a:r>
              <a:rPr lang="en-US" altLang="zh-CN" dirty="0"/>
              <a:t>/ </a:t>
            </a:r>
            <a:r>
              <a:rPr lang="zh-CN" altLang="en-US" dirty="0"/>
              <a:t>隐患</a:t>
            </a:r>
            <a:endParaRPr lang="en-US" altLang="zh-CN" dirty="0"/>
          </a:p>
          <a:p>
            <a:r>
              <a:rPr lang="zh-CN" altLang="en-US" dirty="0"/>
              <a:t>具体的场景 和情况</a:t>
            </a:r>
            <a:endParaRPr lang="en-US" altLang="zh-CN" dirty="0"/>
          </a:p>
          <a:p>
            <a:r>
              <a:rPr lang="zh-CN" altLang="en-US" dirty="0"/>
              <a:t>场景图 </a:t>
            </a:r>
            <a:r>
              <a:rPr lang="en-US" altLang="zh-CN" dirty="0"/>
              <a:t>+  </a:t>
            </a:r>
            <a:r>
              <a:rPr lang="zh-CN" altLang="en-US" dirty="0"/>
              <a:t>框架图</a:t>
            </a:r>
          </a:p>
        </p:txBody>
      </p:sp>
    </p:spTree>
    <p:extLst>
      <p:ext uri="{BB962C8B-B14F-4D97-AF65-F5344CB8AC3E}">
        <p14:creationId xmlns:p14="http://schemas.microsoft.com/office/powerpoint/2010/main" val="26684659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圆角 9">
            <a:extLst>
              <a:ext uri="{FF2B5EF4-FFF2-40B4-BE49-F238E27FC236}">
                <a16:creationId xmlns:a16="http://schemas.microsoft.com/office/drawing/2014/main" id="{850D218A-61E5-1E9F-9237-E4C38FAFF6B7}"/>
              </a:ext>
            </a:extLst>
          </p:cNvPr>
          <p:cNvSpPr/>
          <p:nvPr/>
        </p:nvSpPr>
        <p:spPr>
          <a:xfrm>
            <a:off x="225269" y="717505"/>
            <a:ext cx="4316747" cy="2033896"/>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4">
            <a:extLst>
              <a:ext uri="{FF2B5EF4-FFF2-40B4-BE49-F238E27FC236}">
                <a16:creationId xmlns:a16="http://schemas.microsoft.com/office/drawing/2014/main" id="{F669DB23-118C-94CD-8E55-594FE7AC8604}"/>
              </a:ext>
            </a:extLst>
          </p:cNvPr>
          <p:cNvSpPr txBox="1"/>
          <p:nvPr/>
        </p:nvSpPr>
        <p:spPr>
          <a:xfrm>
            <a:off x="230651" y="916782"/>
            <a:ext cx="4316748" cy="1569660"/>
          </a:xfrm>
          <a:prstGeom prst="rect">
            <a:avLst/>
          </a:prstGeom>
          <a:noFill/>
        </p:spPr>
        <p:txBody>
          <a:bodyPr wrap="square">
            <a:spAutoFit/>
          </a:bodyPr>
          <a:lstStyle/>
          <a:p>
            <a:r>
              <a:rPr lang="zh-CN" altLang="en-US" sz="1600" b="0" i="0" dirty="0">
                <a:solidFill>
                  <a:srgbClr val="475569"/>
                </a:solidFill>
                <a:effectLst/>
                <a:latin typeface="宋体" panose="02010600030101010101" pitchFamily="2" charset="-122"/>
                <a:ea typeface="宋体" panose="02010600030101010101" pitchFamily="2" charset="-122"/>
              </a:rPr>
              <a:t>高校</a:t>
            </a:r>
            <a:r>
              <a:rPr lang="en-US" altLang="zh-CN" sz="1600" b="0" i="0" dirty="0">
                <a:solidFill>
                  <a:srgbClr val="475569"/>
                </a:solidFill>
                <a:effectLst/>
                <a:latin typeface="宋体" panose="02010600030101010101" pitchFamily="2" charset="-122"/>
                <a:ea typeface="宋体" panose="02010600030101010101" pitchFamily="2" charset="-122"/>
              </a:rPr>
              <a:t>/</a:t>
            </a:r>
            <a:r>
              <a:rPr lang="zh-CN" altLang="en-US" sz="1600" b="0" i="0" dirty="0">
                <a:solidFill>
                  <a:srgbClr val="475569"/>
                </a:solidFill>
                <a:effectLst/>
                <a:latin typeface="宋体" panose="02010600030101010101" pitchFamily="2" charset="-122"/>
                <a:ea typeface="宋体" panose="02010600030101010101" pitchFamily="2" charset="-122"/>
              </a:rPr>
              <a:t>企业构建了大规模的学术论文引用网络数据集。该数据集每个节点代表一篇论文，节点属性包括论文标题、摘要、作者、发表年份等文本信息。节点之间的边表示论文之间的引用关系，形成了一个典型的文本属性图。该数据集被用于</a:t>
            </a:r>
            <a:r>
              <a:rPr lang="zh-CN" altLang="en-US" sz="1600" b="1" i="0" dirty="0">
                <a:solidFill>
                  <a:srgbClr val="FF0000"/>
                </a:solidFill>
                <a:effectLst/>
                <a:latin typeface="宋体" panose="02010600030101010101" pitchFamily="2" charset="-122"/>
                <a:ea typeface="宋体" panose="02010600030101010101" pitchFamily="2" charset="-122"/>
              </a:rPr>
              <a:t>论文推荐</a:t>
            </a:r>
            <a:r>
              <a:rPr lang="zh-CN" altLang="en-US" sz="1600" b="0" i="0" dirty="0">
                <a:solidFill>
                  <a:srgbClr val="475569"/>
                </a:solidFill>
                <a:effectLst/>
                <a:latin typeface="宋体" panose="02010600030101010101" pitchFamily="2" charset="-122"/>
                <a:ea typeface="宋体" panose="02010600030101010101" pitchFamily="2" charset="-122"/>
              </a:rPr>
              <a:t>、</a:t>
            </a:r>
            <a:r>
              <a:rPr lang="zh-CN" altLang="en-US" sz="1600" b="0" i="0" dirty="0">
                <a:solidFill>
                  <a:srgbClr val="FF0000"/>
                </a:solidFill>
                <a:effectLst/>
                <a:latin typeface="宋体" panose="02010600030101010101" pitchFamily="2" charset="-122"/>
                <a:ea typeface="宋体" panose="02010600030101010101" pitchFamily="2" charset="-122"/>
              </a:rPr>
              <a:t>学术趋势分析</a:t>
            </a:r>
            <a:r>
              <a:rPr lang="zh-CN" altLang="en-US" sz="1600" b="0" i="0" dirty="0">
                <a:solidFill>
                  <a:srgbClr val="475569"/>
                </a:solidFill>
                <a:effectLst/>
                <a:latin typeface="宋体" panose="02010600030101010101" pitchFamily="2" charset="-122"/>
                <a:ea typeface="宋体" panose="02010600030101010101" pitchFamily="2" charset="-122"/>
              </a:rPr>
              <a:t>等任务。</a:t>
            </a:r>
            <a:endParaRPr lang="zh-CN" altLang="en-US" sz="1600" dirty="0">
              <a:latin typeface="宋体" panose="02010600030101010101" pitchFamily="2" charset="-122"/>
              <a:ea typeface="宋体" panose="02010600030101010101" pitchFamily="2" charset="-122"/>
            </a:endParaRPr>
          </a:p>
        </p:txBody>
      </p:sp>
      <p:cxnSp>
        <p:nvCxnSpPr>
          <p:cNvPr id="7" name="直接箭头连接符 6">
            <a:extLst>
              <a:ext uri="{FF2B5EF4-FFF2-40B4-BE49-F238E27FC236}">
                <a16:creationId xmlns:a16="http://schemas.microsoft.com/office/drawing/2014/main" id="{DB46C542-114A-AF86-2C53-F52841BFCCE1}"/>
              </a:ext>
            </a:extLst>
          </p:cNvPr>
          <p:cNvCxnSpPr>
            <a:cxnSpLocks/>
            <a:stCxn id="5" idx="3"/>
          </p:cNvCxnSpPr>
          <p:nvPr/>
        </p:nvCxnSpPr>
        <p:spPr>
          <a:xfrm>
            <a:off x="4547399" y="1701612"/>
            <a:ext cx="82418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文本框 8">
            <a:extLst>
              <a:ext uri="{FF2B5EF4-FFF2-40B4-BE49-F238E27FC236}">
                <a16:creationId xmlns:a16="http://schemas.microsoft.com/office/drawing/2014/main" id="{1D6CE2B7-34D8-BEEE-FC9F-E4C9BC98C0E4}"/>
              </a:ext>
            </a:extLst>
          </p:cNvPr>
          <p:cNvSpPr txBox="1"/>
          <p:nvPr/>
        </p:nvSpPr>
        <p:spPr>
          <a:xfrm>
            <a:off x="4636327" y="1332280"/>
            <a:ext cx="595035"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授权</a:t>
            </a:r>
          </a:p>
        </p:txBody>
      </p:sp>
      <p:sp>
        <p:nvSpPr>
          <p:cNvPr id="11" name="矩形: 圆角 10">
            <a:extLst>
              <a:ext uri="{FF2B5EF4-FFF2-40B4-BE49-F238E27FC236}">
                <a16:creationId xmlns:a16="http://schemas.microsoft.com/office/drawing/2014/main" id="{8D0ADD65-A84B-D0D5-0B06-BB5B961BAD89}"/>
              </a:ext>
            </a:extLst>
          </p:cNvPr>
          <p:cNvSpPr/>
          <p:nvPr/>
        </p:nvSpPr>
        <p:spPr>
          <a:xfrm>
            <a:off x="5358202" y="1409224"/>
            <a:ext cx="1808297" cy="58477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文本框 11">
            <a:extLst>
              <a:ext uri="{FF2B5EF4-FFF2-40B4-BE49-F238E27FC236}">
                <a16:creationId xmlns:a16="http://schemas.microsoft.com/office/drawing/2014/main" id="{53CCC117-BF5C-50A0-C233-34755D7DCC5E}"/>
              </a:ext>
            </a:extLst>
          </p:cNvPr>
          <p:cNvSpPr txBox="1"/>
          <p:nvPr/>
        </p:nvSpPr>
        <p:spPr>
          <a:xfrm>
            <a:off x="5682024" y="1532335"/>
            <a:ext cx="1027504" cy="338554"/>
          </a:xfrm>
          <a:prstGeom prst="rect">
            <a:avLst/>
          </a:prstGeom>
          <a:noFill/>
        </p:spPr>
        <p:txBody>
          <a:bodyPr wrap="square">
            <a:spAutoFit/>
          </a:bodyPr>
          <a:lstStyle/>
          <a:p>
            <a:r>
              <a:rPr lang="zh-CN" altLang="en-US" sz="1600" b="0" i="0" dirty="0">
                <a:solidFill>
                  <a:srgbClr val="475569"/>
                </a:solidFill>
                <a:effectLst/>
                <a:latin typeface="宋体" panose="02010600030101010101" pitchFamily="2" charset="-122"/>
                <a:ea typeface="宋体" panose="02010600030101010101" pitchFamily="2" charset="-122"/>
              </a:rPr>
              <a:t>合法用户</a:t>
            </a:r>
            <a:endParaRPr lang="zh-CN" altLang="en-US" sz="1600" dirty="0">
              <a:latin typeface="宋体" panose="02010600030101010101" pitchFamily="2" charset="-122"/>
              <a:ea typeface="宋体" panose="02010600030101010101" pitchFamily="2" charset="-122"/>
            </a:endParaRPr>
          </a:p>
        </p:txBody>
      </p:sp>
      <p:cxnSp>
        <p:nvCxnSpPr>
          <p:cNvPr id="13" name="直接箭头连接符 12">
            <a:extLst>
              <a:ext uri="{FF2B5EF4-FFF2-40B4-BE49-F238E27FC236}">
                <a16:creationId xmlns:a16="http://schemas.microsoft.com/office/drawing/2014/main" id="{325B0AF7-1097-B769-4ADB-A0549B23FE0A}"/>
              </a:ext>
            </a:extLst>
          </p:cNvPr>
          <p:cNvCxnSpPr>
            <a:cxnSpLocks/>
          </p:cNvCxnSpPr>
          <p:nvPr/>
        </p:nvCxnSpPr>
        <p:spPr>
          <a:xfrm>
            <a:off x="7179885" y="1734453"/>
            <a:ext cx="82418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4" name="矩形: 圆角 13">
            <a:extLst>
              <a:ext uri="{FF2B5EF4-FFF2-40B4-BE49-F238E27FC236}">
                <a16:creationId xmlns:a16="http://schemas.microsoft.com/office/drawing/2014/main" id="{D6A4AC67-D7E1-AB9F-B79A-1755A3955A64}"/>
              </a:ext>
            </a:extLst>
          </p:cNvPr>
          <p:cNvSpPr/>
          <p:nvPr/>
        </p:nvSpPr>
        <p:spPr>
          <a:xfrm>
            <a:off x="8004073" y="1332278"/>
            <a:ext cx="1808297" cy="861461"/>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5" name="文本框 14">
            <a:extLst>
              <a:ext uri="{FF2B5EF4-FFF2-40B4-BE49-F238E27FC236}">
                <a16:creationId xmlns:a16="http://schemas.microsoft.com/office/drawing/2014/main" id="{9C33603F-6DB3-E1E9-DCF9-C86E061104C2}"/>
              </a:ext>
            </a:extLst>
          </p:cNvPr>
          <p:cNvSpPr txBox="1"/>
          <p:nvPr/>
        </p:nvSpPr>
        <p:spPr>
          <a:xfrm>
            <a:off x="8263450" y="1442065"/>
            <a:ext cx="1415772" cy="584775"/>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训练模型，</a:t>
            </a:r>
            <a:endParaRPr lang="en-US" altLang="zh-CN" sz="1600" dirty="0">
              <a:latin typeface="宋体" panose="02010600030101010101" pitchFamily="2" charset="-122"/>
              <a:ea typeface="宋体" panose="02010600030101010101" pitchFamily="2" charset="-122"/>
            </a:endParaRPr>
          </a:p>
          <a:p>
            <a:r>
              <a:rPr lang="zh-CN" altLang="en-US" sz="1600" dirty="0">
                <a:latin typeface="宋体" panose="02010600030101010101" pitchFamily="2" charset="-122"/>
                <a:ea typeface="宋体" panose="02010600030101010101" pitchFamily="2" charset="-122"/>
              </a:rPr>
              <a:t>完成对应任务</a:t>
            </a:r>
          </a:p>
        </p:txBody>
      </p:sp>
      <p:sp>
        <p:nvSpPr>
          <p:cNvPr id="20" name="文本框 19">
            <a:extLst>
              <a:ext uri="{FF2B5EF4-FFF2-40B4-BE49-F238E27FC236}">
                <a16:creationId xmlns:a16="http://schemas.microsoft.com/office/drawing/2014/main" id="{A1632B4F-8778-4D71-80B5-1AAA2EF48DF4}"/>
              </a:ext>
            </a:extLst>
          </p:cNvPr>
          <p:cNvSpPr txBox="1"/>
          <p:nvPr/>
        </p:nvSpPr>
        <p:spPr>
          <a:xfrm>
            <a:off x="6586576" y="638108"/>
            <a:ext cx="1005403"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合法流程</a:t>
            </a:r>
          </a:p>
        </p:txBody>
      </p:sp>
      <p:cxnSp>
        <p:nvCxnSpPr>
          <p:cNvPr id="23" name="连接符: 肘形 22">
            <a:extLst>
              <a:ext uri="{FF2B5EF4-FFF2-40B4-BE49-F238E27FC236}">
                <a16:creationId xmlns:a16="http://schemas.microsoft.com/office/drawing/2014/main" id="{C37FD378-BACD-A016-5E6B-5EB316CE08C8}"/>
              </a:ext>
            </a:extLst>
          </p:cNvPr>
          <p:cNvCxnSpPr>
            <a:cxnSpLocks/>
            <a:stCxn id="10" idx="2"/>
          </p:cNvCxnSpPr>
          <p:nvPr/>
        </p:nvCxnSpPr>
        <p:spPr>
          <a:xfrm rot="16200000" flipH="1">
            <a:off x="3490123" y="1644921"/>
            <a:ext cx="738081" cy="2951040"/>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文本框 25">
            <a:extLst>
              <a:ext uri="{FF2B5EF4-FFF2-40B4-BE49-F238E27FC236}">
                <a16:creationId xmlns:a16="http://schemas.microsoft.com/office/drawing/2014/main" id="{A160E60C-62B3-9B20-47F3-EC9D25791771}"/>
              </a:ext>
            </a:extLst>
          </p:cNvPr>
          <p:cNvSpPr txBox="1"/>
          <p:nvPr/>
        </p:nvSpPr>
        <p:spPr>
          <a:xfrm>
            <a:off x="2332685" y="2934275"/>
            <a:ext cx="800219" cy="338554"/>
          </a:xfrm>
          <a:prstGeom prst="rect">
            <a:avLst/>
          </a:prstGeom>
          <a:noFill/>
        </p:spPr>
        <p:txBody>
          <a:bodyPr wrap="none" rtlCol="0">
            <a:spAutoFit/>
          </a:bodyPr>
          <a:lstStyle/>
          <a:p>
            <a:r>
              <a:rPr lang="zh-CN" altLang="en-US" sz="1600" dirty="0">
                <a:latin typeface="宋体" panose="02010600030101010101" pitchFamily="2" charset="-122"/>
                <a:ea typeface="宋体" panose="02010600030101010101" pitchFamily="2" charset="-122"/>
              </a:rPr>
              <a:t>未授权</a:t>
            </a:r>
          </a:p>
        </p:txBody>
      </p:sp>
      <p:sp>
        <p:nvSpPr>
          <p:cNvPr id="29" name="矩形: 圆角 28">
            <a:extLst>
              <a:ext uri="{FF2B5EF4-FFF2-40B4-BE49-F238E27FC236}">
                <a16:creationId xmlns:a16="http://schemas.microsoft.com/office/drawing/2014/main" id="{413BC1E6-0EE3-92A0-3260-DF1DA5D0202A}"/>
              </a:ext>
            </a:extLst>
          </p:cNvPr>
          <p:cNvSpPr/>
          <p:nvPr/>
        </p:nvSpPr>
        <p:spPr>
          <a:xfrm>
            <a:off x="5371588" y="3058751"/>
            <a:ext cx="1607375" cy="861461"/>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文本框 29">
            <a:extLst>
              <a:ext uri="{FF2B5EF4-FFF2-40B4-BE49-F238E27FC236}">
                <a16:creationId xmlns:a16="http://schemas.microsoft.com/office/drawing/2014/main" id="{98C9CB58-8A82-A071-1A5D-D3094B76CE59}"/>
              </a:ext>
            </a:extLst>
          </p:cNvPr>
          <p:cNvSpPr txBox="1"/>
          <p:nvPr/>
        </p:nvSpPr>
        <p:spPr>
          <a:xfrm>
            <a:off x="437083" y="4741877"/>
            <a:ext cx="1027504"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文本语料</a:t>
            </a:r>
            <a:endParaRPr lang="zh-CN" altLang="en-US" sz="1600" dirty="0">
              <a:latin typeface="宋体" panose="02010600030101010101" pitchFamily="2" charset="-122"/>
              <a:ea typeface="宋体" panose="02010600030101010101" pitchFamily="2" charset="-122"/>
            </a:endParaRPr>
          </a:p>
        </p:txBody>
      </p:sp>
      <p:sp>
        <p:nvSpPr>
          <p:cNvPr id="31" name="矩形: 圆角 30">
            <a:extLst>
              <a:ext uri="{FF2B5EF4-FFF2-40B4-BE49-F238E27FC236}">
                <a16:creationId xmlns:a16="http://schemas.microsoft.com/office/drawing/2014/main" id="{5FCB3514-AB48-71A7-0514-CC967F235C78}"/>
              </a:ext>
            </a:extLst>
          </p:cNvPr>
          <p:cNvSpPr/>
          <p:nvPr/>
        </p:nvSpPr>
        <p:spPr>
          <a:xfrm>
            <a:off x="7393557" y="2698437"/>
            <a:ext cx="1607375" cy="50618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矩形: 圆角 31">
            <a:extLst>
              <a:ext uri="{FF2B5EF4-FFF2-40B4-BE49-F238E27FC236}">
                <a16:creationId xmlns:a16="http://schemas.microsoft.com/office/drawing/2014/main" id="{81B1CD4A-3DF0-6915-8428-6212BAB9A429}"/>
              </a:ext>
            </a:extLst>
          </p:cNvPr>
          <p:cNvSpPr/>
          <p:nvPr/>
        </p:nvSpPr>
        <p:spPr>
          <a:xfrm>
            <a:off x="7401307" y="3844631"/>
            <a:ext cx="1607375" cy="50618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3" name="矩形: 圆角 32">
            <a:extLst>
              <a:ext uri="{FF2B5EF4-FFF2-40B4-BE49-F238E27FC236}">
                <a16:creationId xmlns:a16="http://schemas.microsoft.com/office/drawing/2014/main" id="{2129D9E2-E2B2-1828-7F65-0B67A81EC345}"/>
              </a:ext>
            </a:extLst>
          </p:cNvPr>
          <p:cNvSpPr/>
          <p:nvPr/>
        </p:nvSpPr>
        <p:spPr>
          <a:xfrm>
            <a:off x="7459762" y="4911155"/>
            <a:ext cx="1607375" cy="614567"/>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4" name="文本框 33">
            <a:extLst>
              <a:ext uri="{FF2B5EF4-FFF2-40B4-BE49-F238E27FC236}">
                <a16:creationId xmlns:a16="http://schemas.microsoft.com/office/drawing/2014/main" id="{32C8588F-814E-1EB1-43F9-43812B482683}"/>
              </a:ext>
            </a:extLst>
          </p:cNvPr>
          <p:cNvSpPr txBox="1"/>
          <p:nvPr/>
        </p:nvSpPr>
        <p:spPr>
          <a:xfrm>
            <a:off x="7393557" y="2782252"/>
            <a:ext cx="1923027" cy="338554"/>
          </a:xfrm>
          <a:prstGeom prst="rect">
            <a:avLst/>
          </a:prstGeom>
          <a:noFill/>
        </p:spPr>
        <p:txBody>
          <a:bodyPr wrap="square">
            <a:spAutoFit/>
          </a:bodyPr>
          <a:lstStyle/>
          <a:p>
            <a:r>
              <a:rPr lang="zh-CN" altLang="en-US" sz="1600" b="1" i="0" dirty="0">
                <a:solidFill>
                  <a:srgbClr val="475569"/>
                </a:solidFill>
                <a:effectLst/>
                <a:latin typeface="宋体" panose="02010600030101010101" pitchFamily="2" charset="-122"/>
                <a:ea typeface="宋体" panose="02010600030101010101" pitchFamily="2" charset="-122"/>
              </a:rPr>
              <a:t>数据篡改与伪造</a:t>
            </a:r>
            <a:endParaRPr lang="zh-CN" altLang="en-US" sz="1600" dirty="0">
              <a:latin typeface="宋体" panose="02010600030101010101" pitchFamily="2" charset="-122"/>
              <a:ea typeface="宋体" panose="02010600030101010101" pitchFamily="2" charset="-122"/>
            </a:endParaRPr>
          </a:p>
        </p:txBody>
      </p:sp>
      <p:sp>
        <p:nvSpPr>
          <p:cNvPr id="35" name="文本框 34">
            <a:extLst>
              <a:ext uri="{FF2B5EF4-FFF2-40B4-BE49-F238E27FC236}">
                <a16:creationId xmlns:a16="http://schemas.microsoft.com/office/drawing/2014/main" id="{97B78132-C2BB-7EED-1EA2-460790E034CE}"/>
              </a:ext>
            </a:extLst>
          </p:cNvPr>
          <p:cNvSpPr txBox="1"/>
          <p:nvPr/>
        </p:nvSpPr>
        <p:spPr>
          <a:xfrm>
            <a:off x="7393557" y="3935365"/>
            <a:ext cx="1739784"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部分泄露与拆分</a:t>
            </a:r>
            <a:endParaRPr lang="zh-CN" altLang="en-US" sz="1600" dirty="0">
              <a:latin typeface="宋体" panose="02010600030101010101" pitchFamily="2" charset="-122"/>
              <a:ea typeface="宋体" panose="02010600030101010101" pitchFamily="2" charset="-122"/>
            </a:endParaRPr>
          </a:p>
        </p:txBody>
      </p:sp>
      <p:sp>
        <p:nvSpPr>
          <p:cNvPr id="36" name="文本框 35">
            <a:extLst>
              <a:ext uri="{FF2B5EF4-FFF2-40B4-BE49-F238E27FC236}">
                <a16:creationId xmlns:a16="http://schemas.microsoft.com/office/drawing/2014/main" id="{2B30FC10-BA81-846C-0E40-6CAFE5BE4FFE}"/>
              </a:ext>
            </a:extLst>
          </p:cNvPr>
          <p:cNvSpPr txBox="1"/>
          <p:nvPr/>
        </p:nvSpPr>
        <p:spPr>
          <a:xfrm>
            <a:off x="7472526" y="5049161"/>
            <a:ext cx="1607375"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合并与混合攻击</a:t>
            </a:r>
            <a:endParaRPr lang="zh-CN" altLang="en-US" sz="1600" dirty="0">
              <a:latin typeface="宋体" panose="02010600030101010101" pitchFamily="2" charset="-122"/>
              <a:ea typeface="宋体" panose="02010600030101010101" pitchFamily="2" charset="-122"/>
            </a:endParaRPr>
          </a:p>
        </p:txBody>
      </p:sp>
      <p:cxnSp>
        <p:nvCxnSpPr>
          <p:cNvPr id="38" name="直接箭头连接符 37">
            <a:extLst>
              <a:ext uri="{FF2B5EF4-FFF2-40B4-BE49-F238E27FC236}">
                <a16:creationId xmlns:a16="http://schemas.microsoft.com/office/drawing/2014/main" id="{F777F668-7FDB-2D3F-EAA5-B81CE0D7AB4E}"/>
              </a:ext>
            </a:extLst>
          </p:cNvPr>
          <p:cNvCxnSpPr>
            <a:cxnSpLocks/>
            <a:stCxn id="29" idx="3"/>
            <a:endCxn id="31" idx="1"/>
          </p:cNvCxnSpPr>
          <p:nvPr/>
        </p:nvCxnSpPr>
        <p:spPr>
          <a:xfrm flipV="1">
            <a:off x="6978963" y="2951530"/>
            <a:ext cx="414594" cy="53795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1" name="直接箭头连接符 40">
            <a:extLst>
              <a:ext uri="{FF2B5EF4-FFF2-40B4-BE49-F238E27FC236}">
                <a16:creationId xmlns:a16="http://schemas.microsoft.com/office/drawing/2014/main" id="{7D009E86-271F-47D3-8B85-7854C0085CB4}"/>
              </a:ext>
            </a:extLst>
          </p:cNvPr>
          <p:cNvCxnSpPr>
            <a:stCxn id="29" idx="3"/>
            <a:endCxn id="35" idx="1"/>
          </p:cNvCxnSpPr>
          <p:nvPr/>
        </p:nvCxnSpPr>
        <p:spPr>
          <a:xfrm>
            <a:off x="6978963" y="3489482"/>
            <a:ext cx="414594" cy="6151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直接箭头连接符 42">
            <a:extLst>
              <a:ext uri="{FF2B5EF4-FFF2-40B4-BE49-F238E27FC236}">
                <a16:creationId xmlns:a16="http://schemas.microsoft.com/office/drawing/2014/main" id="{4BC6AF9C-51E0-19D2-3767-A583057E094A}"/>
              </a:ext>
            </a:extLst>
          </p:cNvPr>
          <p:cNvCxnSpPr>
            <a:stCxn id="29" idx="3"/>
            <a:endCxn id="36" idx="1"/>
          </p:cNvCxnSpPr>
          <p:nvPr/>
        </p:nvCxnSpPr>
        <p:spPr>
          <a:xfrm>
            <a:off x="6978963" y="3489482"/>
            <a:ext cx="493563" cy="172895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5" name="直接箭头连接符 44">
            <a:extLst>
              <a:ext uri="{FF2B5EF4-FFF2-40B4-BE49-F238E27FC236}">
                <a16:creationId xmlns:a16="http://schemas.microsoft.com/office/drawing/2014/main" id="{3C6561DA-E812-7AC2-7B51-EB74829FD801}"/>
              </a:ext>
            </a:extLst>
          </p:cNvPr>
          <p:cNvCxnSpPr/>
          <p:nvPr/>
        </p:nvCxnSpPr>
        <p:spPr>
          <a:xfrm>
            <a:off x="9000932" y="2951530"/>
            <a:ext cx="713030" cy="96868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8" name="直接箭头连接符 47">
            <a:extLst>
              <a:ext uri="{FF2B5EF4-FFF2-40B4-BE49-F238E27FC236}">
                <a16:creationId xmlns:a16="http://schemas.microsoft.com/office/drawing/2014/main" id="{C642BD29-4774-9685-20E6-C1CF4DEACD0B}"/>
              </a:ext>
            </a:extLst>
          </p:cNvPr>
          <p:cNvCxnSpPr>
            <a:stCxn id="35" idx="3"/>
          </p:cNvCxnSpPr>
          <p:nvPr/>
        </p:nvCxnSpPr>
        <p:spPr>
          <a:xfrm flipV="1">
            <a:off x="9133341" y="3920212"/>
            <a:ext cx="580621" cy="18443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0" name="直接箭头连接符 49">
            <a:extLst>
              <a:ext uri="{FF2B5EF4-FFF2-40B4-BE49-F238E27FC236}">
                <a16:creationId xmlns:a16="http://schemas.microsoft.com/office/drawing/2014/main" id="{40FFEC07-650A-1CFF-2687-A7061F7E3100}"/>
              </a:ext>
            </a:extLst>
          </p:cNvPr>
          <p:cNvCxnSpPr>
            <a:stCxn id="36" idx="3"/>
          </p:cNvCxnSpPr>
          <p:nvPr/>
        </p:nvCxnSpPr>
        <p:spPr>
          <a:xfrm flipV="1">
            <a:off x="9079901" y="3935365"/>
            <a:ext cx="634061" cy="128307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1" name="矩形: 圆角 50">
            <a:extLst>
              <a:ext uri="{FF2B5EF4-FFF2-40B4-BE49-F238E27FC236}">
                <a16:creationId xmlns:a16="http://schemas.microsoft.com/office/drawing/2014/main" id="{AE2FCC59-F790-5658-81BA-58FDD811A44A}"/>
              </a:ext>
            </a:extLst>
          </p:cNvPr>
          <p:cNvSpPr/>
          <p:nvPr/>
        </p:nvSpPr>
        <p:spPr>
          <a:xfrm>
            <a:off x="9726726" y="3610785"/>
            <a:ext cx="1272824" cy="618853"/>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2" name="文本框 51">
            <a:extLst>
              <a:ext uri="{FF2B5EF4-FFF2-40B4-BE49-F238E27FC236}">
                <a16:creationId xmlns:a16="http://schemas.microsoft.com/office/drawing/2014/main" id="{90989AE6-E2AA-2D90-C0CE-D7E72E699721}"/>
              </a:ext>
            </a:extLst>
          </p:cNvPr>
          <p:cNvSpPr txBox="1"/>
          <p:nvPr/>
        </p:nvSpPr>
        <p:spPr>
          <a:xfrm>
            <a:off x="9904318" y="3750699"/>
            <a:ext cx="1107996" cy="369332"/>
          </a:xfrm>
          <a:prstGeom prst="rect">
            <a:avLst/>
          </a:prstGeom>
          <a:noFill/>
        </p:spPr>
        <p:txBody>
          <a:bodyPr wrap="none" rtlCol="0">
            <a:spAutoFit/>
          </a:bodyPr>
          <a:lstStyle/>
          <a:p>
            <a:r>
              <a:rPr lang="zh-CN" altLang="en-US" sz="1800" dirty="0">
                <a:latin typeface="宋体" panose="02010600030101010101" pitchFamily="2" charset="-122"/>
                <a:ea typeface="宋体" panose="02010600030101010101" pitchFamily="2" charset="-122"/>
              </a:rPr>
              <a:t>训练模型</a:t>
            </a:r>
            <a:endParaRPr lang="zh-CN" altLang="en-US" dirty="0"/>
          </a:p>
        </p:txBody>
      </p:sp>
      <p:sp>
        <p:nvSpPr>
          <p:cNvPr id="53" name="矩形: 圆角 52">
            <a:extLst>
              <a:ext uri="{FF2B5EF4-FFF2-40B4-BE49-F238E27FC236}">
                <a16:creationId xmlns:a16="http://schemas.microsoft.com/office/drawing/2014/main" id="{E7CCC487-4DC0-5644-F2B5-47BBCD92888F}"/>
              </a:ext>
            </a:extLst>
          </p:cNvPr>
          <p:cNvSpPr/>
          <p:nvPr/>
        </p:nvSpPr>
        <p:spPr>
          <a:xfrm>
            <a:off x="111183" y="4603871"/>
            <a:ext cx="1835292" cy="614567"/>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4" name="文本框 53">
            <a:extLst>
              <a:ext uri="{FF2B5EF4-FFF2-40B4-BE49-F238E27FC236}">
                <a16:creationId xmlns:a16="http://schemas.microsoft.com/office/drawing/2014/main" id="{E373C690-B9EA-2467-16F8-6FEECDAC2357}"/>
              </a:ext>
            </a:extLst>
          </p:cNvPr>
          <p:cNvSpPr txBox="1"/>
          <p:nvPr/>
        </p:nvSpPr>
        <p:spPr>
          <a:xfrm>
            <a:off x="3241448" y="4059110"/>
            <a:ext cx="1027504"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内容重写</a:t>
            </a:r>
            <a:endParaRPr lang="zh-CN" altLang="en-US" sz="1600" dirty="0">
              <a:latin typeface="宋体" panose="02010600030101010101" pitchFamily="2" charset="-122"/>
              <a:ea typeface="宋体" panose="02010600030101010101" pitchFamily="2" charset="-122"/>
            </a:endParaRPr>
          </a:p>
        </p:txBody>
      </p:sp>
      <p:cxnSp>
        <p:nvCxnSpPr>
          <p:cNvPr id="56" name="直接箭头连接符 55">
            <a:extLst>
              <a:ext uri="{FF2B5EF4-FFF2-40B4-BE49-F238E27FC236}">
                <a16:creationId xmlns:a16="http://schemas.microsoft.com/office/drawing/2014/main" id="{156B3AD2-D255-9860-B5FA-F02C0542A21B}"/>
              </a:ext>
            </a:extLst>
          </p:cNvPr>
          <p:cNvCxnSpPr>
            <a:stCxn id="53" idx="3"/>
          </p:cNvCxnSpPr>
          <p:nvPr/>
        </p:nvCxnSpPr>
        <p:spPr>
          <a:xfrm flipV="1">
            <a:off x="1946475" y="4300570"/>
            <a:ext cx="810607" cy="6105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58" name="直接箭头连接符 57">
            <a:extLst>
              <a:ext uri="{FF2B5EF4-FFF2-40B4-BE49-F238E27FC236}">
                <a16:creationId xmlns:a16="http://schemas.microsoft.com/office/drawing/2014/main" id="{F18750E0-47CF-03D9-B0F0-BF3A04A2A9A3}"/>
              </a:ext>
            </a:extLst>
          </p:cNvPr>
          <p:cNvCxnSpPr>
            <a:stCxn id="53" idx="3"/>
          </p:cNvCxnSpPr>
          <p:nvPr/>
        </p:nvCxnSpPr>
        <p:spPr>
          <a:xfrm>
            <a:off x="1946475" y="4911155"/>
            <a:ext cx="1027931" cy="290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0" name="直接箭头连接符 59">
            <a:extLst>
              <a:ext uri="{FF2B5EF4-FFF2-40B4-BE49-F238E27FC236}">
                <a16:creationId xmlns:a16="http://schemas.microsoft.com/office/drawing/2014/main" id="{90A0ACC2-C06C-AB81-3FED-332A8E589A5F}"/>
              </a:ext>
            </a:extLst>
          </p:cNvPr>
          <p:cNvCxnSpPr>
            <a:stCxn id="53" idx="3"/>
          </p:cNvCxnSpPr>
          <p:nvPr/>
        </p:nvCxnSpPr>
        <p:spPr>
          <a:xfrm>
            <a:off x="1946475" y="4911155"/>
            <a:ext cx="888516" cy="562144"/>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1" name="矩形: 圆角 60">
            <a:extLst>
              <a:ext uri="{FF2B5EF4-FFF2-40B4-BE49-F238E27FC236}">
                <a16:creationId xmlns:a16="http://schemas.microsoft.com/office/drawing/2014/main" id="{57AE0250-E8C1-E830-0449-23F23DD666AF}"/>
              </a:ext>
            </a:extLst>
          </p:cNvPr>
          <p:cNvSpPr/>
          <p:nvPr/>
        </p:nvSpPr>
        <p:spPr>
          <a:xfrm>
            <a:off x="2974406" y="3998234"/>
            <a:ext cx="1607375" cy="50618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2" name="矩形: 圆角 61">
            <a:extLst>
              <a:ext uri="{FF2B5EF4-FFF2-40B4-BE49-F238E27FC236}">
                <a16:creationId xmlns:a16="http://schemas.microsoft.com/office/drawing/2014/main" id="{1493009D-3142-096F-00F1-1BDFF179469E}"/>
              </a:ext>
            </a:extLst>
          </p:cNvPr>
          <p:cNvSpPr/>
          <p:nvPr/>
        </p:nvSpPr>
        <p:spPr>
          <a:xfrm>
            <a:off x="2984999" y="4658061"/>
            <a:ext cx="1607375" cy="50618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3" name="矩形: 圆角 62">
            <a:extLst>
              <a:ext uri="{FF2B5EF4-FFF2-40B4-BE49-F238E27FC236}">
                <a16:creationId xmlns:a16="http://schemas.microsoft.com/office/drawing/2014/main" id="{B3717332-AFFB-FB25-CAAA-C6E46D74FC67}"/>
              </a:ext>
            </a:extLst>
          </p:cNvPr>
          <p:cNvSpPr/>
          <p:nvPr/>
        </p:nvSpPr>
        <p:spPr>
          <a:xfrm>
            <a:off x="2974406" y="5303130"/>
            <a:ext cx="1607375" cy="506185"/>
          </a:xfrm>
          <a:prstGeom prst="round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4" name="文本框 63">
            <a:extLst>
              <a:ext uri="{FF2B5EF4-FFF2-40B4-BE49-F238E27FC236}">
                <a16:creationId xmlns:a16="http://schemas.microsoft.com/office/drawing/2014/main" id="{F8F41138-6926-FF0A-E869-69C00C764D20}"/>
              </a:ext>
            </a:extLst>
          </p:cNvPr>
          <p:cNvSpPr txBox="1"/>
          <p:nvPr/>
        </p:nvSpPr>
        <p:spPr>
          <a:xfrm>
            <a:off x="5659472" y="3320204"/>
            <a:ext cx="1027504"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非法</a:t>
            </a:r>
            <a:r>
              <a:rPr lang="zh-CN" altLang="en-US" sz="1600" b="0" i="0" dirty="0">
                <a:solidFill>
                  <a:srgbClr val="475569"/>
                </a:solidFill>
                <a:effectLst/>
                <a:latin typeface="宋体" panose="02010600030101010101" pitchFamily="2" charset="-122"/>
                <a:ea typeface="宋体" panose="02010600030101010101" pitchFamily="2" charset="-122"/>
              </a:rPr>
              <a:t>用户</a:t>
            </a:r>
            <a:endParaRPr lang="zh-CN" altLang="en-US" sz="1600" dirty="0">
              <a:latin typeface="宋体" panose="02010600030101010101" pitchFamily="2" charset="-122"/>
              <a:ea typeface="宋体" panose="02010600030101010101" pitchFamily="2" charset="-122"/>
            </a:endParaRPr>
          </a:p>
        </p:txBody>
      </p:sp>
      <p:sp>
        <p:nvSpPr>
          <p:cNvPr id="65" name="文本框 64">
            <a:extLst>
              <a:ext uri="{FF2B5EF4-FFF2-40B4-BE49-F238E27FC236}">
                <a16:creationId xmlns:a16="http://schemas.microsoft.com/office/drawing/2014/main" id="{B60A09D7-AA00-04BF-1E5D-9E86ED96BE65}"/>
              </a:ext>
            </a:extLst>
          </p:cNvPr>
          <p:cNvSpPr txBox="1"/>
          <p:nvPr/>
        </p:nvSpPr>
        <p:spPr>
          <a:xfrm>
            <a:off x="3274934" y="4741877"/>
            <a:ext cx="1027504" cy="338554"/>
          </a:xfrm>
          <a:prstGeom prst="rect">
            <a:avLst/>
          </a:prstGeom>
          <a:noFill/>
        </p:spPr>
        <p:txBody>
          <a:bodyPr wrap="square">
            <a:spAutoFit/>
          </a:bodyPr>
          <a:lstStyle/>
          <a:p>
            <a:r>
              <a:rPr lang="zh-CN" altLang="en-US" sz="1600" dirty="0">
                <a:solidFill>
                  <a:srgbClr val="475569"/>
                </a:solidFill>
                <a:latin typeface="宋体" panose="02010600030101010101" pitchFamily="2" charset="-122"/>
                <a:ea typeface="宋体" panose="02010600030101010101" pitchFamily="2" charset="-122"/>
              </a:rPr>
              <a:t>数据伪装</a:t>
            </a:r>
            <a:endParaRPr lang="zh-CN" altLang="en-US" sz="1600" dirty="0">
              <a:latin typeface="宋体" panose="02010600030101010101" pitchFamily="2" charset="-122"/>
              <a:ea typeface="宋体" panose="02010600030101010101" pitchFamily="2" charset="-122"/>
            </a:endParaRPr>
          </a:p>
        </p:txBody>
      </p:sp>
      <p:sp>
        <p:nvSpPr>
          <p:cNvPr id="2" name="文本框 1">
            <a:extLst>
              <a:ext uri="{FF2B5EF4-FFF2-40B4-BE49-F238E27FC236}">
                <a16:creationId xmlns:a16="http://schemas.microsoft.com/office/drawing/2014/main" id="{59D842B6-99AA-3B62-A8C1-994CB188783E}"/>
              </a:ext>
            </a:extLst>
          </p:cNvPr>
          <p:cNvSpPr txBox="1"/>
          <p:nvPr/>
        </p:nvSpPr>
        <p:spPr>
          <a:xfrm>
            <a:off x="2824692" y="5247524"/>
            <a:ext cx="1907547" cy="584775"/>
          </a:xfrm>
          <a:prstGeom prst="rect">
            <a:avLst/>
          </a:prstGeom>
          <a:noFill/>
        </p:spPr>
        <p:txBody>
          <a:bodyPr wrap="square">
            <a:spAutoFit/>
          </a:bodyPr>
          <a:lstStyle/>
          <a:p>
            <a:pPr algn="ctr" fontAlgn="base"/>
            <a:r>
              <a:rPr lang="en-US" altLang="zh-CN" sz="1600" i="0" dirty="0">
                <a:solidFill>
                  <a:srgbClr val="475569"/>
                </a:solidFill>
                <a:effectLst/>
                <a:latin typeface="宋体" panose="02010600030101010101" pitchFamily="2" charset="-122"/>
                <a:ea typeface="宋体" panose="02010600030101010101" pitchFamily="2" charset="-122"/>
              </a:rPr>
              <a:t>API</a:t>
            </a:r>
            <a:r>
              <a:rPr lang="zh-CN" altLang="en-US" sz="1600" i="0" dirty="0">
                <a:solidFill>
                  <a:srgbClr val="475569"/>
                </a:solidFill>
                <a:effectLst/>
                <a:latin typeface="宋体" panose="02010600030101010101" pitchFamily="2" charset="-122"/>
                <a:ea typeface="宋体" panose="02010600030101010101" pitchFamily="2" charset="-122"/>
              </a:rPr>
              <a:t>抽取</a:t>
            </a:r>
            <a:endParaRPr lang="en-US" altLang="zh-CN" sz="1600" i="0" dirty="0">
              <a:solidFill>
                <a:srgbClr val="475569"/>
              </a:solidFill>
              <a:effectLst/>
              <a:latin typeface="宋体" panose="02010600030101010101" pitchFamily="2" charset="-122"/>
              <a:ea typeface="宋体" panose="02010600030101010101" pitchFamily="2" charset="-122"/>
            </a:endParaRPr>
          </a:p>
          <a:p>
            <a:pPr algn="ctr" fontAlgn="base"/>
            <a:r>
              <a:rPr lang="zh-CN" altLang="en-US" sz="1600" i="0" dirty="0">
                <a:solidFill>
                  <a:srgbClr val="475569"/>
                </a:solidFill>
                <a:effectLst/>
                <a:latin typeface="宋体" panose="02010600030101010101" pitchFamily="2" charset="-122"/>
                <a:ea typeface="宋体" panose="02010600030101010101" pitchFamily="2" charset="-122"/>
              </a:rPr>
              <a:t>模型反推</a:t>
            </a:r>
          </a:p>
        </p:txBody>
      </p:sp>
    </p:spTree>
    <p:extLst>
      <p:ext uri="{BB962C8B-B14F-4D97-AF65-F5344CB8AC3E}">
        <p14:creationId xmlns:p14="http://schemas.microsoft.com/office/powerpoint/2010/main" val="127997624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2066</TotalTime>
  <Words>3806</Words>
  <Application>Microsoft Office PowerPoint</Application>
  <PresentationFormat>宽屏</PresentationFormat>
  <Paragraphs>337</Paragraphs>
  <Slides>44</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44</vt:i4>
      </vt:variant>
    </vt:vector>
  </HeadingPairs>
  <TitlesOfParts>
    <vt:vector size="56" baseType="lpstr">
      <vt:lpstr>quote-cjk-patch</vt:lpstr>
      <vt:lpstr>SimSong</vt:lpstr>
      <vt:lpstr>等线</vt:lpstr>
      <vt:lpstr>等线 Light</vt:lpstr>
      <vt:lpstr>宋体</vt:lpstr>
      <vt:lpstr>Arial</vt:lpstr>
      <vt:lpstr>Cambria Math</vt:lpstr>
      <vt:lpstr>Courier New</vt:lpstr>
      <vt:lpstr>Symbol</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莫力源</dc:creator>
  <cp:lastModifiedBy>海 人</cp:lastModifiedBy>
  <cp:revision>601</cp:revision>
  <dcterms:created xsi:type="dcterms:W3CDTF">2025-08-14T07:06:40Z</dcterms:created>
  <dcterms:modified xsi:type="dcterms:W3CDTF">2025-11-12T15:49:27Z</dcterms:modified>
</cp:coreProperties>
</file>

<file path=docProps/thumbnail.jpeg>
</file>